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79" r:id="rId5"/>
    <p:sldId id="287" r:id="rId6"/>
    <p:sldId id="285" r:id="rId7"/>
    <p:sldId id="305" r:id="rId8"/>
    <p:sldId id="304" r:id="rId9"/>
    <p:sldId id="294" r:id="rId10"/>
    <p:sldId id="301" r:id="rId11"/>
    <p:sldId id="310" r:id="rId12"/>
    <p:sldId id="306" r:id="rId13"/>
    <p:sldId id="296" r:id="rId14"/>
    <p:sldId id="309" r:id="rId15"/>
    <p:sldId id="307" r:id="rId16"/>
    <p:sldId id="311" r:id="rId17"/>
    <p:sldId id="266" r:id="rId18"/>
    <p:sldId id="272" r:id="rId19"/>
    <p:sldId id="274" r:id="rId20"/>
    <p:sldId id="264" r:id="rId21"/>
    <p:sldId id="290" r:id="rId22"/>
    <p:sldId id="302" r:id="rId23"/>
    <p:sldId id="312" r:id="rId24"/>
    <p:sldId id="313" r:id="rId25"/>
    <p:sldId id="303" r:id="rId26"/>
    <p:sldId id="276" r:id="rId27"/>
    <p:sldId id="308" r:id="rId28"/>
  </p:sldIdLst>
  <p:sldSz cx="12192000" cy="6858000"/>
  <p:notesSz cx="6797675" cy="9928225"/>
  <p:defaultTextStyle>
    <a:defPPr rtl="0"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650E45-4150-774C-926C-C38E8D3D53A2}" type="datetimeFigureOut">
              <a:rPr lang="en-US" smtClean="0"/>
              <a:t>4/22/2026</a:t>
            </a:fld>
            <a:endParaRPr lang="en-US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521FDE-8B98-8341-81C2-8A3D3E8A17A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704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29094F-44ED-46E6-A51E-52761DD3C8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428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798C5307-140F-447F-BCBA-BB92E3A2906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090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E1B3B4-A5A9-442E-B305-2C1B61528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23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1A4A20-9E70-4ADF-93C1-5AE4581948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749808"/>
            <a:ext cx="6812280" cy="4206240"/>
          </a:xfrm>
        </p:spPr>
        <p:txBody>
          <a:bodyPr rtlCol="0" anchor="t">
            <a:normAutofit/>
          </a:bodyPr>
          <a:lstStyle>
            <a:lvl1pPr algn="l">
              <a:defRPr sz="6000">
                <a:solidFill>
                  <a:srgbClr val="FFFFFF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"/>
          </a:p>
        </p:txBody>
      </p:sp>
      <p:sp>
        <p:nvSpPr>
          <p:cNvPr id="3" name="Subtitel 2">
            <a:extLst>
              <a:ext uri="{FF2B5EF4-FFF2-40B4-BE49-F238E27FC236}">
                <a16:creationId xmlns:a16="http://schemas.microsoft.com/office/drawing/2014/main" id="{A4A1A2C5-995E-4938-A286-FF484EFA52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223" y="5257800"/>
            <a:ext cx="6812279" cy="1307592"/>
          </a:xfrm>
        </p:spPr>
        <p:txBody>
          <a:bodyPr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C6A8E625-65C2-D767-7DCE-651B5503EA6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113533" y="0"/>
            <a:ext cx="4082983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foto toe te voegen</a:t>
            </a:r>
          </a:p>
        </p:txBody>
      </p:sp>
    </p:spTree>
    <p:extLst>
      <p:ext uri="{BB962C8B-B14F-4D97-AF65-F5344CB8AC3E}">
        <p14:creationId xmlns:p14="http://schemas.microsoft.com/office/powerpoint/2010/main" val="370622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958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45" y="363854"/>
            <a:ext cx="10780955" cy="1243717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523744"/>
            <a:ext cx="2862072" cy="3566160"/>
          </a:xfrm>
        </p:spPr>
        <p:txBody>
          <a:bodyPr rtlCol="0"/>
          <a:lstStyle>
            <a:lvl1pPr marL="0" indent="0">
              <a:spcAft>
                <a:spcPts val="1200"/>
              </a:spcAft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7E978FE6-72A5-C193-FEA5-1EE9D77AD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67912" y="2523744"/>
            <a:ext cx="7808976" cy="3694176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908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958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45" y="363854"/>
            <a:ext cx="10780955" cy="1243717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295144"/>
            <a:ext cx="6464808" cy="4379976"/>
          </a:xfrm>
        </p:spPr>
        <p:txBody>
          <a:bodyPr rtlCol="0"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2pPr>
            <a:lvl3pPr marL="11430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3pPr>
            <a:lvl4pPr marL="16002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4pPr>
            <a:lvl5pPr marL="20574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7E978FE6-72A5-C193-FEA5-1EE9D77AD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1816" y="2295144"/>
            <a:ext cx="3749040" cy="3840480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257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958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45" y="363854"/>
            <a:ext cx="10780955" cy="1243717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523744"/>
            <a:ext cx="10707624" cy="3657600"/>
          </a:xfrm>
        </p:spPr>
        <p:txBody>
          <a:bodyPr rtlCol="0"/>
          <a:lstStyle>
            <a:lvl1pPr marL="228600" indent="-228600">
              <a:buFont typeface="Arial" panose="020B0604020202020204" pitchFamily="34" charset="0"/>
              <a:buChar char="•"/>
              <a:defRPr sz="2000"/>
            </a:lvl1pPr>
            <a:lvl2pPr marL="6858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2pPr>
            <a:lvl3pPr marL="11430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3pPr>
            <a:lvl4pPr marL="16002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4pPr>
            <a:lvl5pPr marL="2057400">
              <a:spcBef>
                <a:spcPts val="5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3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8D920A8F-16C2-B12B-3951-097B62DB8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525079"/>
            <a:ext cx="12192000" cy="33329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AB4C3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2AF23EB-182C-6270-2663-CB53680A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813048"/>
            <a:ext cx="10780776" cy="2651760"/>
          </a:xfrm>
        </p:spPr>
        <p:txBody>
          <a:bodyPr rtlCol="0" anchor="ctr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"/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7900416" cy="3529584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"/>
              <a:t>Klik om foto toe te voegen</a:t>
            </a:r>
          </a:p>
        </p:txBody>
      </p:sp>
      <p:sp>
        <p:nvSpPr>
          <p:cNvPr id="24" name="Tijdelijke aanduiding voor tekst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58200" y="1051560"/>
            <a:ext cx="3566160" cy="1554480"/>
          </a:xfrm>
        </p:spPr>
        <p:txBody>
          <a:bodyPr rtlCol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nl"/>
              <a:t>Klik om tekst toe te voegen</a:t>
            </a:r>
          </a:p>
        </p:txBody>
      </p:sp>
    </p:spTree>
    <p:extLst>
      <p:ext uri="{BB962C8B-B14F-4D97-AF65-F5344CB8AC3E}">
        <p14:creationId xmlns:p14="http://schemas.microsoft.com/office/powerpoint/2010/main" val="1993282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AD5D11-11D6-21A2-0BA8-DBEBD9DF0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F1E9277-6D3F-A13C-63B9-24ADA153FB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82A7ECC-3A06-3F14-4697-47BAA177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8847-BB81-4E62-A1D3-1EB996C7B601}" type="datetimeFigureOut">
              <a:rPr lang="en-NL" smtClean="0"/>
              <a:t>04/22/2026</a:t>
            </a:fld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51C306-A11B-05C6-CE31-D92CD1532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2B11144-273B-3CDD-CE23-E6C786CE4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6DF7A-0A35-4244-A409-6770A1ED58EF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4751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69087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0"/>
            <a:ext cx="3648456" cy="5358384"/>
          </a:xfrm>
        </p:spPr>
        <p:txBody>
          <a:bodyPr rtlCol="0" anchor="b">
            <a:normAutofit/>
          </a:bodyPr>
          <a:lstStyle>
            <a:lvl1pPr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>
                <a:solidFill>
                  <a:srgbClr val="FFFFFF"/>
                </a:solidFill>
              </a:rPr>
              <a:t>Klik om stijl te bewerken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690872" y="0"/>
            <a:ext cx="7498080" cy="3419856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"/>
              <a:t>Klik om foto toe te voegen</a:t>
            </a:r>
          </a:p>
        </p:txBody>
      </p:sp>
      <p:sp>
        <p:nvSpPr>
          <p:cNvPr id="24" name="Tijdelijke aanduiding voor tekst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4064" y="3841750"/>
            <a:ext cx="6601968" cy="2296083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nl"/>
              <a:t>Klik om tekst toe te voegen</a:t>
            </a:r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Titel van presentatie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59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-ei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 anchor="b"/>
          <a:lstStyle>
            <a:lvl1pPr marL="0" indent="0" algn="ctr">
              <a:buNone/>
              <a:defRPr/>
            </a:lvl1pPr>
          </a:lstStyle>
          <a:p>
            <a:pPr rtl="0"/>
            <a:r>
              <a:rPr lang="nl"/>
              <a:t>Klik om foto toe te voegen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F81B040C-8943-4433-BFE9-AFB1F7C9E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  <a:gradFill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21594000" scaled="0"/>
          </a:gradFill>
        </p:spPr>
        <p:txBody>
          <a:bodyPr rIns="731520" rtlCol="0">
            <a:normAutofit/>
          </a:bodyPr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pPr algn="r" rtl="0"/>
            <a:r>
              <a:rPr lang="nl-NL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Klik om stijl te bewerken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534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eelding, link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ACFE912F-46EC-49B0-9C9A-DE9CBDF9FB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3560" y="685800"/>
            <a:ext cx="5943600" cy="4379976"/>
          </a:xfrm>
        </p:spPr>
        <p:txBody>
          <a:bodyPr rtlCol="0" anchor="t">
            <a:normAutofit/>
          </a:bodyPr>
          <a:lstStyle>
            <a:lvl1pPr>
              <a:defRPr sz="6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 sz="6000"/>
              <a:t>Klik om stijl te bewerken</a:t>
            </a:r>
            <a:endParaRPr lang="en-US" sz="6000" dirty="0"/>
          </a:p>
        </p:txBody>
      </p:sp>
      <p:sp>
        <p:nvSpPr>
          <p:cNvPr id="5" name="Subtitel 2">
            <a:extLst>
              <a:ext uri="{FF2B5EF4-FFF2-40B4-BE49-F238E27FC236}">
                <a16:creationId xmlns:a16="http://schemas.microsoft.com/office/drawing/2014/main" id="{9BF32D81-1E24-45B8-A09D-EEAD404D8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23560" y="5065776"/>
            <a:ext cx="5945393" cy="1108335"/>
          </a:xfrm>
        </p:spPr>
        <p:txBody>
          <a:bodyPr rtlCol="0" anchor="b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14" name="Tijdelijke aanduiding voor afbeelding 12">
            <a:extLst>
              <a:ext uri="{FF2B5EF4-FFF2-40B4-BE49-F238E27FC236}">
                <a16:creationId xmlns:a16="http://schemas.microsoft.com/office/drawing/2014/main" id="{D71BA6F2-2182-4910-8DA6-71E5AB27458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05400" cy="6858000"/>
          </a:xfrm>
        </p:spPr>
        <p:txBody>
          <a:bodyPr rtlCol="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foto toe te voegen</a:t>
            </a:r>
          </a:p>
        </p:txBody>
      </p:sp>
    </p:spTree>
    <p:extLst>
      <p:ext uri="{BB962C8B-B14F-4D97-AF65-F5344CB8AC3E}">
        <p14:creationId xmlns:p14="http://schemas.microsoft.com/office/powerpoint/2010/main" val="200201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inhoud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F2AAFDE-CB45-46CA-8961-8133FCA5F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506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09C30D-AB58-482B-B553-F71367094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85800"/>
            <a:ext cx="3867912" cy="5504688"/>
          </a:xfrm>
        </p:spPr>
        <p:txBody>
          <a:bodyPr rtlCol="0" anchor="ctr">
            <a:normAutofit/>
          </a:bodyPr>
          <a:lstStyle>
            <a:lvl1pPr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-NL">
                <a:solidFill>
                  <a:srgbClr val="FFFFFF"/>
                </a:solidFill>
              </a:rPr>
              <a:t>Klik om stijl te bewerken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Tijdelijke aanduiding voor afbeelding 16">
            <a:extLst>
              <a:ext uri="{FF2B5EF4-FFF2-40B4-BE49-F238E27FC236}">
                <a16:creationId xmlns:a16="http://schemas.microsoft.com/office/drawing/2014/main" id="{B1A8891C-A2D4-4238-ABCE-62AB3A9121A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65776" y="0"/>
            <a:ext cx="7123176" cy="1965960"/>
          </a:xfr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"/>
              <a:t>Klik om foto toe te voegen</a:t>
            </a:r>
          </a:p>
        </p:txBody>
      </p:sp>
      <p:sp>
        <p:nvSpPr>
          <p:cNvPr id="24" name="Tijdelijke aanduiding voor tekst 21">
            <a:extLst>
              <a:ext uri="{FF2B5EF4-FFF2-40B4-BE49-F238E27FC236}">
                <a16:creationId xmlns:a16="http://schemas.microsoft.com/office/drawing/2014/main" id="{DFCFAED4-0A56-424D-BF74-4051B0BDA9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24144" y="2496312"/>
            <a:ext cx="5705856" cy="3822192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</a:lstStyle>
          <a:p>
            <a:pPr lvl="0" rtl="0"/>
            <a:r>
              <a:rPr lang="nl"/>
              <a:t>Klik om tekst toe te voegen</a:t>
            </a:r>
          </a:p>
        </p:txBody>
      </p:sp>
      <p:sp>
        <p:nvSpPr>
          <p:cNvPr id="13" name="Tijdelijke aanduiding voor voettekst 4">
            <a:extLst>
              <a:ext uri="{FF2B5EF4-FFF2-40B4-BE49-F238E27FC236}">
                <a16:creationId xmlns:a16="http://schemas.microsoft.com/office/drawing/2014/main" id="{D946F5EF-2C45-4A87-A1DD-BD2A6FB91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9277" y="6356350"/>
            <a:ext cx="3749040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Titel van presentatie</a:t>
            </a:r>
          </a:p>
        </p:txBody>
      </p:sp>
      <p:sp>
        <p:nvSpPr>
          <p:cNvPr id="14" name="Tijdelijke aanduiding voor datum 3">
            <a:extLst>
              <a:ext uri="{FF2B5EF4-FFF2-40B4-BE49-F238E27FC236}">
                <a16:creationId xmlns:a16="http://schemas.microsoft.com/office/drawing/2014/main" id="{9188F17E-DD3B-4CCC-957F-5A69144884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15" name="Tijdelijke aanduiding voor dianummer 5">
            <a:extLst>
              <a:ext uri="{FF2B5EF4-FFF2-40B4-BE49-F238E27FC236}">
                <a16:creationId xmlns:a16="http://schemas.microsoft.com/office/drawing/2014/main" id="{2A0235C7-971D-4E52-B991-EFA44A9AF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D815C-8BF3-4ECF-A945-A2A7C2983AF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4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e-ein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jdelijke aanduiding voor afbeelding 22">
            <a:extLst>
              <a:ext uri="{FF2B5EF4-FFF2-40B4-BE49-F238E27FC236}">
                <a16:creationId xmlns:a16="http://schemas.microsoft.com/office/drawing/2014/main" id="{AD3C5B21-C400-4C50-8684-59543CDC43F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2" y="0"/>
            <a:ext cx="12192000" cy="6858000"/>
          </a:xfrm>
          <a:noFill/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nl"/>
              <a:t>Klik om foto toe te voegen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046A403-3582-ABB6-755A-ED7896C19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18520" cy="4105656"/>
          </a:xfrm>
          <a:gradFill flip="none" rotWithShape="1">
            <a:gsLst>
              <a:gs pos="77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1"/>
            <a:tileRect/>
          </a:gradFill>
        </p:spPr>
        <p:txBody>
          <a:bodyPr lIns="822960" rtlCol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nl-NL"/>
              <a:t>Klik om stijl te bewerken</a:t>
            </a:r>
            <a:endParaRPr lang="nl"/>
          </a:p>
        </p:txBody>
      </p:sp>
      <p:sp>
        <p:nvSpPr>
          <p:cNvPr id="6" name="Subtitel 2">
            <a:extLst>
              <a:ext uri="{FF2B5EF4-FFF2-40B4-BE49-F238E27FC236}">
                <a16:creationId xmlns:a16="http://schemas.microsoft.com/office/drawing/2014/main" id="{0B191740-DD54-A5D6-67AB-87EEAB0DDF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05656"/>
            <a:ext cx="11018519" cy="2459736"/>
          </a:xfrm>
          <a:gradFill flip="none" rotWithShape="1">
            <a:gsLst>
              <a:gs pos="77000">
                <a:srgbClr val="000000">
                  <a:alpha val="30000"/>
                </a:srgbClr>
              </a:gs>
              <a:gs pos="38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2000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1"/>
            <a:tileRect/>
          </a:gradFill>
        </p:spPr>
        <p:txBody>
          <a:bodyPr lIns="822960" tIns="457200" rtlCol="0"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800" b="1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nl-NL"/>
              <a:t>Klikken om de ondertitelstijl van het model te bewerken</a:t>
            </a:r>
            <a:endParaRPr lang="nl"/>
          </a:p>
        </p:txBody>
      </p:sp>
    </p:spTree>
    <p:extLst>
      <p:ext uri="{BB962C8B-B14F-4D97-AF65-F5344CB8AC3E}">
        <p14:creationId xmlns:p14="http://schemas.microsoft.com/office/powerpoint/2010/main" val="3820439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958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45" y="363854"/>
            <a:ext cx="10780955" cy="1243717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377440"/>
            <a:ext cx="5157216" cy="3840480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7E978FE6-72A5-C193-FEA5-1EE9D77AD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4496" y="2377440"/>
            <a:ext cx="5157216" cy="3840480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529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123176" y="-1"/>
            <a:ext cx="506577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26680" y="667512"/>
            <a:ext cx="3867912" cy="5522976"/>
          </a:xfrm>
        </p:spPr>
        <p:txBody>
          <a:bodyPr rtlCol="0" anchor="ctr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8136" y="859536"/>
            <a:ext cx="5166360" cy="1499616"/>
          </a:xfrm>
        </p:spPr>
        <p:txBody>
          <a:bodyPr rtlCol="0"/>
          <a:lstStyle>
            <a:lvl1pPr marL="512064" indent="-512064">
              <a:buClr>
                <a:schemeClr val="accent3">
                  <a:lumMod val="50000"/>
                </a:schemeClr>
              </a:buClr>
              <a:buFont typeface="+mj-lt"/>
              <a:buAutoNum type="arabicPeriod"/>
              <a:defRPr sz="2000"/>
            </a:lvl1pPr>
            <a:lvl2pPr marL="1097280" indent="-457200">
              <a:spcBef>
                <a:spcPts val="1000"/>
              </a:spcBef>
              <a:buClr>
                <a:schemeClr val="accent3">
                  <a:lumMod val="50000"/>
                </a:schemeClr>
              </a:buClr>
              <a:buFont typeface="+mj-lt"/>
              <a:buAutoNum type="alphaLcPeriod"/>
              <a:defRPr/>
            </a:lvl2pPr>
            <a:lvl3pPr marL="164592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7E978FE6-72A5-C193-FEA5-1EE9D77AD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88136" y="2706624"/>
            <a:ext cx="5084064" cy="3383280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r>
              <a:rPr lang="nl"/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>
              <a:defRPr/>
            </a:pPr>
            <a:fld id="{06B786C7-B8F9-4072-AAAA-17258464D730}" type="slidenum">
              <a:rPr lang="en-US" smtClean="0"/>
              <a:pPr rtl="0"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824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inhou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>
            <a:extLst>
              <a:ext uri="{FF2B5EF4-FFF2-40B4-BE49-F238E27FC236}">
                <a16:creationId xmlns:a16="http://schemas.microsoft.com/office/drawing/2014/main" id="{D5F516FD-E4AF-4BA2-902A-DA4674655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95800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7F0F480-E13D-4322-ADF4-56769DC5AF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045" y="363854"/>
            <a:ext cx="10780955" cy="1243717"/>
          </a:xfrm>
        </p:spPr>
        <p:txBody>
          <a:bodyPr rtlCol="0" anchor="b">
            <a:normAutofit/>
          </a:bodyPr>
          <a:lstStyle>
            <a:lvl1pPr algn="l">
              <a:lnSpc>
                <a:spcPct val="100000"/>
              </a:lnSpc>
              <a:defRPr sz="4000" spc="-2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nl"/>
              <a:t>Klik om titel toe te voegen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7C13D6-1FC2-78F6-EBE9-2E851CAD7B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615184"/>
            <a:ext cx="5614416" cy="3840480"/>
          </a:xfrm>
        </p:spPr>
        <p:txBody>
          <a:bodyPr rtlCol="0"/>
          <a:lstStyle>
            <a:lvl1pPr marL="0" indent="0">
              <a:spcAft>
                <a:spcPts val="1200"/>
              </a:spcAft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5" name="Tijdelijke aanduiding voor inhoud 3">
            <a:extLst>
              <a:ext uri="{FF2B5EF4-FFF2-40B4-BE49-F238E27FC236}">
                <a16:creationId xmlns:a16="http://schemas.microsoft.com/office/drawing/2014/main" id="{7E978FE6-72A5-C193-FEA5-1EE9D77AD95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23176" y="1958009"/>
            <a:ext cx="5068824" cy="4899991"/>
          </a:xfrm>
        </p:spPr>
        <p:txBody>
          <a:bodyPr rtlCol="0"/>
          <a:lstStyle>
            <a:lvl1pPr marL="0" indent="0">
              <a:buNone/>
              <a:defRPr sz="2000"/>
            </a:lvl1pPr>
            <a:lvl2pPr marL="2286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2pPr>
            <a:lvl3pPr marL="6858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3pPr>
            <a:lvl4pPr marL="11430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4pPr>
            <a:lvl5pPr marL="1600200">
              <a:spcBef>
                <a:spcPts val="1000"/>
              </a:spcBef>
              <a:buClr>
                <a:schemeClr val="accent3">
                  <a:lumMod val="50000"/>
                </a:schemeClr>
              </a:buClr>
              <a:defRPr/>
            </a:lvl5pPr>
          </a:lstStyle>
          <a:p>
            <a:pPr lvl="0" rtl="0"/>
            <a:r>
              <a:rPr lang="nl-NL"/>
              <a:t>Klikken om de tekststijl van het model te bewerken</a:t>
            </a:r>
          </a:p>
          <a:p>
            <a:pPr lvl="1" rtl="0"/>
            <a:r>
              <a:rPr lang="nl-NL"/>
              <a:t>Tweede niveau</a:t>
            </a:r>
          </a:p>
          <a:p>
            <a:pPr lvl="2" rtl="0"/>
            <a:r>
              <a:rPr lang="nl-NL"/>
              <a:t>Derde niveau</a:t>
            </a:r>
          </a:p>
          <a:p>
            <a:pPr lvl="3" rtl="0"/>
            <a:r>
              <a:rPr lang="nl-NL"/>
              <a:t>Vierde niveau</a:t>
            </a:r>
          </a:p>
          <a:p>
            <a:pPr lvl="4" rtl="0"/>
            <a:r>
              <a:rPr lang="nl-NL"/>
              <a:t>Vijfde niveau</a:t>
            </a:r>
            <a:endParaRPr lang="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27F3D4E9-1171-434D-AA71-EA27F72E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1168" y="6356350"/>
            <a:ext cx="4837176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" sz="105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Titel van presentatie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7A29A0D-15CB-4460-9435-7E7D64534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3448" y="6355080"/>
            <a:ext cx="4352544" cy="365125"/>
          </a:xfrm>
        </p:spPr>
        <p:txBody>
          <a:bodyPr rtlCol="0"/>
          <a:lstStyle>
            <a:lvl1pPr>
              <a:defRPr/>
            </a:lvl1pPr>
          </a:lstStyle>
          <a:p>
            <a:pPr rtl="0">
              <a:defRPr/>
            </a:pPr>
            <a:r>
              <a:rPr lang="nl">
                <a:solidFill>
                  <a:prstClr val="black"/>
                </a:solidFill>
              </a:rPr>
              <a:t>20XX</a:t>
            </a:r>
          </a:p>
        </p:txBody>
      </p:sp>
      <p:sp>
        <p:nvSpPr>
          <p:cNvPr id="8" name="Tijdelijke aanduiding voor dianummer 5">
            <a:extLst>
              <a:ext uri="{FF2B5EF4-FFF2-40B4-BE49-F238E27FC236}">
                <a16:creationId xmlns:a16="http://schemas.microsoft.com/office/drawing/2014/main" id="{8B6F95C2-7834-44D3-B93B-79D944E12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5992" y="6356350"/>
            <a:ext cx="630936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B786C7-B8F9-4072-AAAA-17258464D73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420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3E30A8-0D9C-47BB-8249-8A2EEEFC7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65124"/>
            <a:ext cx="10552176" cy="14996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nl"/>
              <a:t>Klik om de titelstijl van het model te bewerken</a:t>
            </a:r>
            <a:endParaRPr lang="en-US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FE93687-61FE-460F-A66F-4DF17994F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9224" y="1984248"/>
            <a:ext cx="10552176" cy="4197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nl"/>
              <a:t>Klik om de tekststijlen van het model te bewerken</a:t>
            </a:r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EE1FFB-7673-4E75-9B5C-5572E2B06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013448" y="6355080"/>
            <a:ext cx="43525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EE518CBA-D8B4-47B2-892B-826C26D1B466}" type="datetimeFigureOut">
              <a:rPr lang="en-US" smtClean="0"/>
              <a:pPr rtl="0"/>
              <a:t>4/22/2026</a:t>
            </a:fld>
            <a:endParaRPr lang="en-US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C4B9AF-F93C-43E8-8E68-3B700825CE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1168" y="6356350"/>
            <a:ext cx="4837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pPr rtl="0"/>
            <a:endParaRPr lang="en-US" sz="105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D739F7-0AE5-4677-8957-9961D67C18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92" y="6356350"/>
            <a:ext cx="6309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pPr rtl="0"/>
            <a:fld id="{0D4885A8-DDA8-4FCF-AB25-DA8F78EC7557}" type="slidenum">
              <a:rPr lang="en-US" smtClean="0"/>
              <a:pPr rtl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840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7" r:id="rId3"/>
    <p:sldLayoutId id="2147483668" r:id="rId4"/>
    <p:sldLayoutId id="2147483669" r:id="rId5"/>
    <p:sldLayoutId id="2147483662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4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8D150CF-F888-48EA-89E8-311ED5E916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9224" y="749808"/>
            <a:ext cx="6812280" cy="4206240"/>
          </a:xfrm>
        </p:spPr>
        <p:txBody>
          <a:bodyPr rtlCol="0" anchor="t">
            <a:noAutofit/>
          </a:bodyPr>
          <a:lstStyle/>
          <a:p>
            <a:pPr rtl="0"/>
            <a:br>
              <a:rPr lang="nl" sz="4400" dirty="0"/>
            </a:br>
            <a:r>
              <a:rPr lang="nl" sz="4400" dirty="0"/>
              <a:t>ALGEMENE</a:t>
            </a:r>
            <a:br>
              <a:rPr lang="nl" sz="4400" dirty="0"/>
            </a:br>
            <a:r>
              <a:rPr lang="nl" sz="4400" dirty="0"/>
              <a:t>LEDENVERGADERING</a:t>
            </a:r>
            <a:br>
              <a:rPr lang="nl" sz="4400" dirty="0"/>
            </a:br>
            <a:br>
              <a:rPr lang="nl" sz="4400" dirty="0"/>
            </a:br>
            <a:r>
              <a:rPr lang="nl" sz="4400" dirty="0"/>
              <a:t>PLAATSELIJK BELANG BLOKZIJL</a:t>
            </a:r>
          </a:p>
        </p:txBody>
      </p:sp>
      <p:sp>
        <p:nvSpPr>
          <p:cNvPr id="8" name="Subtitel 7">
            <a:extLst>
              <a:ext uri="{FF2B5EF4-FFF2-40B4-BE49-F238E27FC236}">
                <a16:creationId xmlns:a16="http://schemas.microsoft.com/office/drawing/2014/main" id="{6BBE0348-1527-4055-BA8A-E275422274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9223" y="5257800"/>
            <a:ext cx="6812279" cy="1307592"/>
          </a:xfrm>
        </p:spPr>
        <p:txBody>
          <a:bodyPr rtlCol="0" anchor="t">
            <a:normAutofit/>
          </a:bodyPr>
          <a:lstStyle/>
          <a:p>
            <a:pPr rtl="0"/>
            <a:r>
              <a:rPr lang="nl" sz="2400" dirty="0"/>
              <a:t>22 APRIL 2026, 20</a:t>
            </a:r>
            <a:r>
              <a:rPr lang="nl-NL" sz="2400" dirty="0"/>
              <a:t>:00 UUR</a:t>
            </a:r>
            <a:endParaRPr lang="nl" sz="2400" dirty="0"/>
          </a:p>
          <a:p>
            <a:pPr rtl="0"/>
            <a:r>
              <a:rPr lang="nl" sz="2400" dirty="0"/>
              <a:t>MFC DE PLOATS, BLOKZIJL</a:t>
            </a:r>
          </a:p>
        </p:txBody>
      </p:sp>
      <p:pic>
        <p:nvPicPr>
          <p:cNvPr id="10" name="Tijdelijke aanduiding voor afbeelding 9" descr="Afbeelding met buitenshuis, Luchtfotografie, boom, lucht&#10;&#10;Door AI gegenereerde inhoud is mogelijk onjuist.">
            <a:extLst>
              <a:ext uri="{FF2B5EF4-FFF2-40B4-BE49-F238E27FC236}">
                <a16:creationId xmlns:a16="http://schemas.microsoft.com/office/drawing/2014/main" id="{EAD2576E-1974-C940-CEA3-BA95D68C1B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3" r="27703"/>
          <a:stretch>
            <a:fillRect/>
          </a:stretch>
        </p:blipFill>
        <p:spPr>
          <a:xfrm>
            <a:off x="8108950" y="0"/>
            <a:ext cx="4083050" cy="6858000"/>
          </a:xfrm>
        </p:spPr>
      </p:pic>
      <p:pic>
        <p:nvPicPr>
          <p:cNvPr id="12" name="Afbeelding 11" descr="Afbeelding met schermopname, ontwerp&#10;&#10;Door AI gegenereerde inhoud is mogelijk onjuist.">
            <a:extLst>
              <a:ext uri="{FF2B5EF4-FFF2-40B4-BE49-F238E27FC236}">
                <a16:creationId xmlns:a16="http://schemas.microsoft.com/office/drawing/2014/main" id="{66BEF2D3-A474-EDB8-DEE7-4BA28F57D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237" y="292608"/>
            <a:ext cx="1867989" cy="130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5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BB6F2D-E78A-6FE5-1A36-75C74FD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 fontScale="90000"/>
          </a:bodyPr>
          <a:lstStyle/>
          <a:p>
            <a:pPr rtl="0"/>
            <a:r>
              <a:rPr lang="nl" dirty="0"/>
              <a:t>Werkverdeling en werkgroepen binnen Plaatselijk Belang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214E3D1-6639-F466-7FDE-6564E43949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377440"/>
            <a:ext cx="5157216" cy="384048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nl-NL" sz="2400" b="1" dirty="0"/>
              <a:t>Werkverdeling bestuur: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-NL" dirty="0"/>
              <a:t>Pieter Muller: voorzitter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-NL" dirty="0"/>
              <a:t>Jan Langelaar: penningmeester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Kevin </a:t>
            </a:r>
            <a:r>
              <a:rPr lang="nl" sz="2000" dirty="0"/>
              <a:t>Drieënhuizen: secretaris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" dirty="0"/>
              <a:t>Daniella Muntinga: algemeen bestuurslid met focus op communicatie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K</a:t>
            </a:r>
            <a:r>
              <a:rPr lang="nl" sz="2000" dirty="0"/>
              <a:t>laas Klinkert: al</a:t>
            </a:r>
            <a:r>
              <a:rPr lang="nl" dirty="0"/>
              <a:t>gemeen bestuurslid; vz WG Vesting Blokzijl en vz WG fiets en wandel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" dirty="0"/>
              <a:t>Dick van Eerde: </a:t>
            </a:r>
            <a:r>
              <a:rPr lang="nl-NL" dirty="0"/>
              <a:t>a</a:t>
            </a:r>
            <a:r>
              <a:rPr lang="nl" sz="2000" dirty="0"/>
              <a:t>lgemeen bestuurslid; website beheerder en communicatie </a:t>
            </a:r>
          </a:p>
          <a:p>
            <a:pPr rtl="0"/>
            <a:endParaRPr lang="nl-NL" dirty="0"/>
          </a:p>
          <a:p>
            <a:pPr rtl="0"/>
            <a:endParaRPr lang="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886EE38-2957-C862-1C4F-9B0157829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4496" y="2377440"/>
            <a:ext cx="5157216" cy="3840480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nl-NL" b="1" dirty="0"/>
              <a:t>Bestaande w</a:t>
            </a:r>
            <a:r>
              <a:rPr lang="nl" b="1" dirty="0"/>
              <a:t>erkgroepen bij PBB: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Randweg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Wonen (nieuwbouw en bebouwde omgeving)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Energie (zonnepark en verduurzaaming)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Communicatie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Publieke Werken</a:t>
            </a:r>
          </a:p>
          <a:p>
            <a:pPr marL="342900" indent="-342900" rtl="0">
              <a:buFont typeface="Wingdings" panose="05000000000000000000" pitchFamily="2" charset="2"/>
              <a:buChar char="Ø"/>
            </a:pPr>
            <a:r>
              <a:rPr lang="nl" dirty="0"/>
              <a:t>WG fiets en wandel</a:t>
            </a:r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502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625C164-6C60-2A68-7287-EA4B9773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85800"/>
            <a:ext cx="3867912" cy="5504688"/>
          </a:xfrm>
        </p:spPr>
        <p:txBody>
          <a:bodyPr rtlCol="0"/>
          <a:lstStyle/>
          <a:p>
            <a:pPr rtl="0"/>
            <a:r>
              <a:rPr lang="nl" dirty="0"/>
              <a:t>Stand van zaken randweg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3F4C87C-25C4-A6EA-C211-A64352307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144" y="2496312"/>
            <a:ext cx="5705856" cy="3822192"/>
          </a:xfrm>
        </p:spPr>
        <p:txBody>
          <a:bodyPr rtlCol="0">
            <a:noAutofit/>
          </a:bodyPr>
          <a:lstStyle/>
          <a:p>
            <a:pPr rtl="0"/>
            <a:r>
              <a:rPr lang="nl-NL" sz="1800" dirty="0"/>
              <a:t>D</a:t>
            </a:r>
            <a:r>
              <a:rPr lang="nl" sz="1800" dirty="0"/>
              <a:t>efinitief trace vastgesteld</a:t>
            </a:r>
          </a:p>
          <a:p>
            <a:pPr rtl="0"/>
            <a:r>
              <a:rPr lang="nl" sz="1800" dirty="0"/>
              <a:t>Besprekingen met landeigenaren gaande</a:t>
            </a:r>
          </a:p>
          <a:p>
            <a:pPr rtl="0"/>
            <a:r>
              <a:rPr lang="nl" sz="1800" dirty="0"/>
              <a:t>Ontwerp draaibrug gepresenteerd</a:t>
            </a:r>
          </a:p>
          <a:p>
            <a:pPr rtl="0"/>
            <a:r>
              <a:rPr lang="nl" sz="1800" dirty="0"/>
              <a:t>Informatieavonden gehouden</a:t>
            </a:r>
          </a:p>
          <a:p>
            <a:pPr rtl="0"/>
            <a:r>
              <a:rPr lang="nl" sz="1800" dirty="0"/>
              <a:t>Sluipverkeer aandacht</a:t>
            </a:r>
          </a:p>
          <a:p>
            <a:pPr rtl="0"/>
            <a:r>
              <a:rPr lang="nl" sz="1800" dirty="0"/>
              <a:t>Verkeersveiligheid</a:t>
            </a:r>
          </a:p>
          <a:p>
            <a:r>
              <a:rPr lang="nl" sz="1800" dirty="0"/>
              <a:t>Informatieavond/terugkoppeling nav de vragen </a:t>
            </a:r>
            <a:r>
              <a:rPr lang="nl" sz="1800"/>
              <a:t>op 21 </a:t>
            </a:r>
            <a:r>
              <a:rPr lang="nl" sz="1800" dirty="0"/>
              <a:t>mei 2026</a:t>
            </a:r>
          </a:p>
          <a:p>
            <a:pPr marL="0" indent="0" rtl="0">
              <a:buNone/>
            </a:pPr>
            <a:endParaRPr lang="en-US" sz="1800" dirty="0"/>
          </a:p>
        </p:txBody>
      </p:sp>
      <p:pic>
        <p:nvPicPr>
          <p:cNvPr id="6" name="Tijdelijke aanduiding voor afbeelding 5" descr="Afbeelding met diagram, Plan, lijn, Parallel&#10;&#10;Door AI gegenereerde inhoud is mogelijk onjuist.">
            <a:extLst>
              <a:ext uri="{FF2B5EF4-FFF2-40B4-BE49-F238E27FC236}">
                <a16:creationId xmlns:a16="http://schemas.microsoft.com/office/drawing/2014/main" id="{3D94C799-7102-B66F-5A94-F090EAEC3C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9" b="137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9934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 descr="Afbeelding met buitenshuis, hemel, wolk, boom&#10;&#10;Door AI gegenereerde inhoud is mogelijk onjuist.">
            <a:extLst>
              <a:ext uri="{FF2B5EF4-FFF2-40B4-BE49-F238E27FC236}">
                <a16:creationId xmlns:a16="http://schemas.microsoft.com/office/drawing/2014/main" id="{C84F0257-FE40-27A5-2D55-A2F63A2BCE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18520" cy="1585720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nl-NL" dirty="0"/>
              <a:t>PAUZE</a:t>
            </a:r>
            <a:endParaRPr lang="nl" dirty="0"/>
          </a:p>
        </p:txBody>
      </p:sp>
    </p:spTree>
    <p:extLst>
      <p:ext uri="{BB962C8B-B14F-4D97-AF65-F5344CB8AC3E}">
        <p14:creationId xmlns:p14="http://schemas.microsoft.com/office/powerpoint/2010/main" val="2857044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1CACF4-E4E6-4279-ADFA-336FD3999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dirty="0"/>
              <a:t>Uitwerking Stadsvisie (2030-2050)</a:t>
            </a:r>
            <a:br>
              <a:rPr lang="nl-NL" dirty="0"/>
            </a:br>
            <a:r>
              <a:rPr lang="nl-NL" dirty="0"/>
              <a:t>Stip op de Horizon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6DB921-3542-4800-8323-3E3818D98FE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Vastgesteld door Gemeenteraad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Ingebed in omgevingsvisie Steenwijkerland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Toetsingskader voor nieuwe initiatieven (bouwplannen, functiewijzigingen)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Leidraad voor uitwerking van opgaven in Steenwijkerland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Richtinggevend voor de verdere ontwikkeling van Blokzijl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/>
              <a:t>Op korte termijn komen PBB en Gemeente met uitvoeringsagenda wat wanneer op te pakken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5354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BF4920E6-693E-EDA6-175B-9BEAE4CA3D01}"/>
              </a:ext>
            </a:extLst>
          </p:cNvPr>
          <p:cNvSpPr/>
          <p:nvPr/>
        </p:nvSpPr>
        <p:spPr>
          <a:xfrm>
            <a:off x="2163395" y="2825211"/>
            <a:ext cx="1589964" cy="15285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4 Centrale ambities</a:t>
            </a:r>
            <a:endParaRPr lang="en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3FB4233-BD45-FA45-B16E-4664F806C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6" y="417863"/>
            <a:ext cx="1008319" cy="953737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8E1FBB08-6BB9-81CE-D1DC-D8FE190FCDE7}"/>
              </a:ext>
            </a:extLst>
          </p:cNvPr>
          <p:cNvSpPr txBox="1"/>
          <p:nvPr/>
        </p:nvSpPr>
        <p:spPr>
          <a:xfrm>
            <a:off x="4852693" y="1859339"/>
            <a:ext cx="63210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De historische stad komt weer tot bloei:</a:t>
            </a:r>
          </a:p>
          <a:p>
            <a:pPr lvl="1"/>
            <a:r>
              <a:rPr lang="nl-NL" sz="1400" i="1" dirty="0"/>
              <a:t>Het behoud en versterken van historische kwaliteit van Blokzijl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Naar de toekomstbestendige stad en duurzaam ommeland:</a:t>
            </a:r>
          </a:p>
          <a:p>
            <a:pPr lvl="1"/>
            <a:r>
              <a:rPr lang="nl-NL" sz="1600" i="1" dirty="0"/>
              <a:t>Inspelen op (lange termijn) opgave: naar duurzame, klimaat robuuste stad in een aantrekkelijke natuur inclusief landschap.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Poort naar de natuur</a:t>
            </a:r>
          </a:p>
          <a:p>
            <a:pPr lvl="1"/>
            <a:r>
              <a:rPr lang="nl-NL" sz="1600" i="1" dirty="0"/>
              <a:t>Blokzijl versterken als poort naar Nationaal Park Weerribben-Wieden</a:t>
            </a:r>
          </a:p>
          <a:p>
            <a:pPr marL="342900" indent="-342900">
              <a:buFont typeface="+mj-lt"/>
              <a:buAutoNum type="arabicPeriod"/>
            </a:pPr>
            <a:endParaRPr lang="nl-NL" dirty="0"/>
          </a:p>
          <a:p>
            <a:pPr marL="342900" indent="-342900">
              <a:buFont typeface="+mj-lt"/>
              <a:buAutoNum type="arabicPeriod"/>
            </a:pPr>
            <a:r>
              <a:rPr lang="nl-NL" dirty="0"/>
              <a:t>Vitale levendige stad</a:t>
            </a:r>
          </a:p>
          <a:p>
            <a:pPr lvl="1"/>
            <a:r>
              <a:rPr lang="nl-NL" sz="1600" i="1" dirty="0"/>
              <a:t>Het creëren van condities voor een vitale, levendige stad</a:t>
            </a:r>
            <a:endParaRPr lang="en-NL" sz="1600" i="1" dirty="0"/>
          </a:p>
        </p:txBody>
      </p:sp>
      <p:sp>
        <p:nvSpPr>
          <p:cNvPr id="2" name="Tekstballon: rechthoek met afgeronde hoeken 1">
            <a:extLst>
              <a:ext uri="{FF2B5EF4-FFF2-40B4-BE49-F238E27FC236}">
                <a16:creationId xmlns:a16="http://schemas.microsoft.com/office/drawing/2014/main" id="{075D3FDA-B15B-C36A-41F2-FE21FCE530C0}"/>
              </a:ext>
            </a:extLst>
          </p:cNvPr>
          <p:cNvSpPr/>
          <p:nvPr/>
        </p:nvSpPr>
        <p:spPr>
          <a:xfrm>
            <a:off x="293496" y="4708477"/>
            <a:ext cx="2040341" cy="402609"/>
          </a:xfrm>
          <a:prstGeom prst="wedgeRoundRectCallout">
            <a:avLst>
              <a:gd name="adj1" fmla="val 55391"/>
              <a:gd name="adj2" fmla="val -17595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dirty="0"/>
              <a:t>Visie PBB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0758925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al 3">
            <a:extLst>
              <a:ext uri="{FF2B5EF4-FFF2-40B4-BE49-F238E27FC236}">
                <a16:creationId xmlns:a16="http://schemas.microsoft.com/office/drawing/2014/main" id="{CDB0B7CC-9BDF-0E5B-F799-DA94825E603B}"/>
              </a:ext>
            </a:extLst>
          </p:cNvPr>
          <p:cNvSpPr/>
          <p:nvPr/>
        </p:nvSpPr>
        <p:spPr>
          <a:xfrm>
            <a:off x="1841848" y="2473518"/>
            <a:ext cx="1589964" cy="152854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4 Centrale ambities</a:t>
            </a:r>
            <a:endParaRPr lang="en-NL" dirty="0"/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56607FEE-CD47-A813-6118-9A7385BE8A81}"/>
              </a:ext>
            </a:extLst>
          </p:cNvPr>
          <p:cNvSpPr/>
          <p:nvPr/>
        </p:nvSpPr>
        <p:spPr>
          <a:xfrm>
            <a:off x="4175615" y="2180491"/>
            <a:ext cx="2119952" cy="21001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noProof="0" dirty="0"/>
              <a:t>4 hoofd -thema’s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1D74C4A1-6ED6-1A36-89EE-49714C5A1A5B}"/>
              </a:ext>
            </a:extLst>
          </p:cNvPr>
          <p:cNvCxnSpPr>
            <a:cxnSpLocks/>
            <a:stCxn id="4" idx="0"/>
            <a:endCxn id="5" idx="0"/>
          </p:cNvCxnSpPr>
          <p:nvPr/>
        </p:nvCxnSpPr>
        <p:spPr>
          <a:xfrm flipV="1">
            <a:off x="2636830" y="2180491"/>
            <a:ext cx="2598761" cy="2930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5CDE538-89FC-45D9-1A54-51F93D0EF5F5}"/>
              </a:ext>
            </a:extLst>
          </p:cNvPr>
          <p:cNvCxnSpPr>
            <a:cxnSpLocks/>
            <a:stCxn id="4" idx="4"/>
            <a:endCxn id="5" idx="4"/>
          </p:cNvCxnSpPr>
          <p:nvPr/>
        </p:nvCxnSpPr>
        <p:spPr>
          <a:xfrm>
            <a:off x="2636830" y="4002067"/>
            <a:ext cx="2598761" cy="2785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Afbeelding 7">
            <a:extLst>
              <a:ext uri="{FF2B5EF4-FFF2-40B4-BE49-F238E27FC236}">
                <a16:creationId xmlns:a16="http://schemas.microsoft.com/office/drawing/2014/main" id="{B4E0028B-5CBE-0799-1F83-61845FCB7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6" y="417863"/>
            <a:ext cx="1008319" cy="953737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0C49C5FD-5DB1-E769-F9D0-86EAFCEBD91F}"/>
              </a:ext>
            </a:extLst>
          </p:cNvPr>
          <p:cNvSpPr txBox="1"/>
          <p:nvPr/>
        </p:nvSpPr>
        <p:spPr>
          <a:xfrm>
            <a:off x="6942597" y="2437573"/>
            <a:ext cx="41600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dirty="0"/>
              <a:t>Beeldkwaliteit   </a:t>
            </a:r>
          </a:p>
          <a:p>
            <a:pPr lvl="1"/>
            <a:r>
              <a:rPr lang="nl-NL" sz="1400" dirty="0"/>
              <a:t>			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Water, groen en erfgoed </a:t>
            </a:r>
          </a:p>
          <a:p>
            <a:pPr lvl="1"/>
            <a:r>
              <a:rPr lang="nl-NL" sz="1400" dirty="0"/>
              <a:t>		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Verkeer</a:t>
            </a:r>
          </a:p>
          <a:p>
            <a:pPr marL="342900" indent="-342900">
              <a:buFont typeface="+mj-lt"/>
              <a:buAutoNum type="arabicPeriod"/>
            </a:pPr>
            <a:endParaRPr lang="nl-NL" sz="1400" dirty="0"/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Functies</a:t>
            </a:r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F8C76F9C-0782-B613-22AE-65AA6D51DEFF}"/>
              </a:ext>
            </a:extLst>
          </p:cNvPr>
          <p:cNvSpPr/>
          <p:nvPr/>
        </p:nvSpPr>
        <p:spPr>
          <a:xfrm>
            <a:off x="1794080" y="1347578"/>
            <a:ext cx="1637732" cy="3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Deel 1</a:t>
            </a:r>
            <a:endParaRPr lang="en-NL" dirty="0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9D599CB2-A9BC-FC5B-FCF4-A458888635C6}"/>
              </a:ext>
            </a:extLst>
          </p:cNvPr>
          <p:cNvSpPr/>
          <p:nvPr/>
        </p:nvSpPr>
        <p:spPr>
          <a:xfrm>
            <a:off x="3936210" y="1347578"/>
            <a:ext cx="5469047" cy="361666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Deel 2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01460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vak 16">
            <a:extLst>
              <a:ext uri="{FF2B5EF4-FFF2-40B4-BE49-F238E27FC236}">
                <a16:creationId xmlns:a16="http://schemas.microsoft.com/office/drawing/2014/main" id="{0C49C5FD-5DB1-E769-F9D0-86EAFCEBD91F}"/>
              </a:ext>
            </a:extLst>
          </p:cNvPr>
          <p:cNvSpPr txBox="1"/>
          <p:nvPr/>
        </p:nvSpPr>
        <p:spPr>
          <a:xfrm>
            <a:off x="6723141" y="2390132"/>
            <a:ext cx="416001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dirty="0"/>
              <a:t>Beeldkwaliteit   </a:t>
            </a:r>
          </a:p>
          <a:p>
            <a:pPr lvl="1"/>
            <a:r>
              <a:rPr lang="nl-NL" sz="1400" dirty="0"/>
              <a:t>			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Water, groen en erfgoed </a:t>
            </a:r>
          </a:p>
          <a:p>
            <a:pPr lvl="1"/>
            <a:r>
              <a:rPr lang="nl-NL" sz="1400" dirty="0"/>
              <a:t>		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Verkeer</a:t>
            </a:r>
          </a:p>
          <a:p>
            <a:pPr marL="342900" indent="-342900">
              <a:buFont typeface="+mj-lt"/>
              <a:buAutoNum type="arabicPeriod"/>
            </a:pPr>
            <a:endParaRPr lang="nl-NL" sz="1400" dirty="0"/>
          </a:p>
          <a:p>
            <a:pPr marL="342900" indent="-342900">
              <a:buFont typeface="+mj-lt"/>
              <a:buAutoNum type="arabicPeriod"/>
            </a:pPr>
            <a:r>
              <a:rPr lang="nl-NL" sz="1400" dirty="0"/>
              <a:t>Functies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4EB9E57-451E-8EA2-5B76-702C27B3F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32" y="2023375"/>
            <a:ext cx="6068272" cy="2333951"/>
          </a:xfrm>
          <a:prstGeom prst="rect">
            <a:avLst/>
          </a:prstGeom>
        </p:spPr>
      </p:pic>
      <p:grpSp>
        <p:nvGrpSpPr>
          <p:cNvPr id="14" name="Groep 13">
            <a:extLst>
              <a:ext uri="{FF2B5EF4-FFF2-40B4-BE49-F238E27FC236}">
                <a16:creationId xmlns:a16="http://schemas.microsoft.com/office/drawing/2014/main" id="{38ACACBA-76FE-D7D8-95E1-E6824704EA88}"/>
              </a:ext>
            </a:extLst>
          </p:cNvPr>
          <p:cNvGrpSpPr/>
          <p:nvPr/>
        </p:nvGrpSpPr>
        <p:grpSpPr>
          <a:xfrm>
            <a:off x="485732" y="417863"/>
            <a:ext cx="1008319" cy="953737"/>
            <a:chOff x="717422" y="1574019"/>
            <a:chExt cx="3499104" cy="3333752"/>
          </a:xfrm>
        </p:grpSpPr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ED72D0C4-899F-432A-2DF7-1B9C9244B771}"/>
                </a:ext>
              </a:extLst>
            </p:cNvPr>
            <p:cNvSpPr/>
            <p:nvPr/>
          </p:nvSpPr>
          <p:spPr>
            <a:xfrm>
              <a:off x="717422" y="1574019"/>
              <a:ext cx="2940178" cy="33337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/>
                <a:t>Stadsvisie naar </a:t>
              </a:r>
            </a:p>
            <a:p>
              <a:pPr algn="ctr"/>
              <a:r>
                <a:rPr lang="nl-NL" sz="1050" dirty="0"/>
                <a:t>Thema’s</a:t>
              </a:r>
              <a:endParaRPr lang="en-NL" sz="1050" dirty="0"/>
            </a:p>
          </p:txBody>
        </p:sp>
        <p:sp>
          <p:nvSpPr>
            <p:cNvPr id="13" name="Gelijkbenige driehoek 12">
              <a:extLst>
                <a:ext uri="{FF2B5EF4-FFF2-40B4-BE49-F238E27FC236}">
                  <a16:creationId xmlns:a16="http://schemas.microsoft.com/office/drawing/2014/main" id="{863C4C67-0D4E-8C02-77C1-79EA7396DF92}"/>
                </a:ext>
              </a:extLst>
            </p:cNvPr>
            <p:cNvSpPr/>
            <p:nvPr/>
          </p:nvSpPr>
          <p:spPr>
            <a:xfrm rot="5400000">
              <a:off x="2270188" y="2961434"/>
              <a:ext cx="3333749" cy="558926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409052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jl: gebogen 56">
            <a:extLst>
              <a:ext uri="{FF2B5EF4-FFF2-40B4-BE49-F238E27FC236}">
                <a16:creationId xmlns:a16="http://schemas.microsoft.com/office/drawing/2014/main" id="{76858863-8CA9-C6EE-A88C-2AB6295DE338}"/>
              </a:ext>
            </a:extLst>
          </p:cNvPr>
          <p:cNvSpPr/>
          <p:nvPr/>
        </p:nvSpPr>
        <p:spPr>
          <a:xfrm rot="16200000">
            <a:off x="2172529" y="4449390"/>
            <a:ext cx="571097" cy="306725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CB4F4D4-CC4F-F241-6AAC-D7ED049E2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96" y="1919003"/>
            <a:ext cx="7060472" cy="3567397"/>
          </a:xfrm>
          <a:prstGeom prst="rect">
            <a:avLst/>
          </a:prstGeom>
        </p:spPr>
      </p:pic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B5DABE1D-6B3B-DA2B-C50C-8DDE8E3FF024}"/>
              </a:ext>
            </a:extLst>
          </p:cNvPr>
          <p:cNvSpPr/>
          <p:nvPr/>
        </p:nvSpPr>
        <p:spPr>
          <a:xfrm>
            <a:off x="9725891" y="2102534"/>
            <a:ext cx="1485900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output</a:t>
            </a:r>
            <a:endParaRPr lang="en-NL" sz="1200" dirty="0"/>
          </a:p>
        </p:txBody>
      </p:sp>
      <p:sp>
        <p:nvSpPr>
          <p:cNvPr id="46" name="Rechthoek: afgeronde hoeken 45">
            <a:extLst>
              <a:ext uri="{FF2B5EF4-FFF2-40B4-BE49-F238E27FC236}">
                <a16:creationId xmlns:a16="http://schemas.microsoft.com/office/drawing/2014/main" id="{B55A67C3-7A04-0E71-8FBC-0EC7C95E0C73}"/>
              </a:ext>
            </a:extLst>
          </p:cNvPr>
          <p:cNvSpPr/>
          <p:nvPr/>
        </p:nvSpPr>
        <p:spPr>
          <a:xfrm>
            <a:off x="7508764" y="2102535"/>
            <a:ext cx="1193109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werkgroepen</a:t>
            </a:r>
            <a:endParaRPr lang="en-NL" sz="1200" dirty="0"/>
          </a:p>
        </p:txBody>
      </p:sp>
      <p:sp>
        <p:nvSpPr>
          <p:cNvPr id="47" name="Rechthoek: afgeronde hoeken 46">
            <a:extLst>
              <a:ext uri="{FF2B5EF4-FFF2-40B4-BE49-F238E27FC236}">
                <a16:creationId xmlns:a16="http://schemas.microsoft.com/office/drawing/2014/main" id="{52E9333F-FBD4-2D4F-28CB-31BC6E5FAD24}"/>
              </a:ext>
            </a:extLst>
          </p:cNvPr>
          <p:cNvSpPr/>
          <p:nvPr/>
        </p:nvSpPr>
        <p:spPr>
          <a:xfrm>
            <a:off x="7508763" y="2846267"/>
            <a:ext cx="1193109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wonen</a:t>
            </a:r>
            <a:endParaRPr lang="en-NL" dirty="0"/>
          </a:p>
        </p:txBody>
      </p:sp>
      <p:sp>
        <p:nvSpPr>
          <p:cNvPr id="48" name="Rechthoek: afgeronde hoeken 47">
            <a:extLst>
              <a:ext uri="{FF2B5EF4-FFF2-40B4-BE49-F238E27FC236}">
                <a16:creationId xmlns:a16="http://schemas.microsoft.com/office/drawing/2014/main" id="{C76E5545-A095-853B-9424-A8C3BEF571C8}"/>
              </a:ext>
            </a:extLst>
          </p:cNvPr>
          <p:cNvSpPr/>
          <p:nvPr/>
        </p:nvSpPr>
        <p:spPr>
          <a:xfrm>
            <a:off x="7508764" y="3188221"/>
            <a:ext cx="1193109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randweg</a:t>
            </a:r>
            <a:endParaRPr lang="en-NL" dirty="0"/>
          </a:p>
        </p:txBody>
      </p:sp>
      <p:sp>
        <p:nvSpPr>
          <p:cNvPr id="49" name="Rechthoek: afgeronde hoeken 48">
            <a:extLst>
              <a:ext uri="{FF2B5EF4-FFF2-40B4-BE49-F238E27FC236}">
                <a16:creationId xmlns:a16="http://schemas.microsoft.com/office/drawing/2014/main" id="{F0E2DDCA-22AB-DC0A-6174-D4524D49C259}"/>
              </a:ext>
            </a:extLst>
          </p:cNvPr>
          <p:cNvSpPr/>
          <p:nvPr/>
        </p:nvSpPr>
        <p:spPr>
          <a:xfrm>
            <a:off x="7508763" y="3530175"/>
            <a:ext cx="1193109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centrum</a:t>
            </a:r>
            <a:endParaRPr lang="en-NL" dirty="0"/>
          </a:p>
        </p:txBody>
      </p:sp>
      <p:sp>
        <p:nvSpPr>
          <p:cNvPr id="50" name="Rechthoek: afgeronde hoeken 49">
            <a:extLst>
              <a:ext uri="{FF2B5EF4-FFF2-40B4-BE49-F238E27FC236}">
                <a16:creationId xmlns:a16="http://schemas.microsoft.com/office/drawing/2014/main" id="{4D65D763-98A8-2821-7609-61A3E16CB8BE}"/>
              </a:ext>
            </a:extLst>
          </p:cNvPr>
          <p:cNvSpPr/>
          <p:nvPr/>
        </p:nvSpPr>
        <p:spPr>
          <a:xfrm>
            <a:off x="7508763" y="3872129"/>
            <a:ext cx="1193109" cy="2407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etc.</a:t>
            </a:r>
            <a:endParaRPr lang="en-NL" dirty="0"/>
          </a:p>
        </p:txBody>
      </p:sp>
      <p:sp>
        <p:nvSpPr>
          <p:cNvPr id="51" name="Rechthoek: afgeronde hoeken 50">
            <a:extLst>
              <a:ext uri="{FF2B5EF4-FFF2-40B4-BE49-F238E27FC236}">
                <a16:creationId xmlns:a16="http://schemas.microsoft.com/office/drawing/2014/main" id="{257E78FB-4CC5-8181-699C-6E95C3B6AECE}"/>
              </a:ext>
            </a:extLst>
          </p:cNvPr>
          <p:cNvSpPr/>
          <p:nvPr/>
        </p:nvSpPr>
        <p:spPr>
          <a:xfrm>
            <a:off x="7508763" y="4242625"/>
            <a:ext cx="1193109" cy="24077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…...</a:t>
            </a:r>
            <a:endParaRPr lang="en-NL" dirty="0"/>
          </a:p>
        </p:txBody>
      </p:sp>
      <p:sp>
        <p:nvSpPr>
          <p:cNvPr id="52" name="Rechthoek: afgeronde hoeken 51">
            <a:extLst>
              <a:ext uri="{FF2B5EF4-FFF2-40B4-BE49-F238E27FC236}">
                <a16:creationId xmlns:a16="http://schemas.microsoft.com/office/drawing/2014/main" id="{48B00875-2612-1D5D-1781-9D982242DE62}"/>
              </a:ext>
            </a:extLst>
          </p:cNvPr>
          <p:cNvSpPr/>
          <p:nvPr/>
        </p:nvSpPr>
        <p:spPr>
          <a:xfrm>
            <a:off x="7508762" y="4613121"/>
            <a:ext cx="1193109" cy="24077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…...</a:t>
            </a:r>
            <a:endParaRPr lang="en-NL" dirty="0"/>
          </a:p>
        </p:txBody>
      </p:sp>
      <p:sp>
        <p:nvSpPr>
          <p:cNvPr id="53" name="Rechthoek: afgeronde hoeken 52">
            <a:extLst>
              <a:ext uri="{FF2B5EF4-FFF2-40B4-BE49-F238E27FC236}">
                <a16:creationId xmlns:a16="http://schemas.microsoft.com/office/drawing/2014/main" id="{67A0D338-CDC3-7450-250F-B566AD547F9D}"/>
              </a:ext>
            </a:extLst>
          </p:cNvPr>
          <p:cNvSpPr/>
          <p:nvPr/>
        </p:nvSpPr>
        <p:spPr>
          <a:xfrm>
            <a:off x="7508762" y="4983617"/>
            <a:ext cx="1193109" cy="2407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…...</a:t>
            </a:r>
            <a:endParaRPr lang="en-NL" dirty="0"/>
          </a:p>
        </p:txBody>
      </p:sp>
      <p:sp>
        <p:nvSpPr>
          <p:cNvPr id="54" name="Rechthoek: afgeronde hoeken 53">
            <a:extLst>
              <a:ext uri="{FF2B5EF4-FFF2-40B4-BE49-F238E27FC236}">
                <a16:creationId xmlns:a16="http://schemas.microsoft.com/office/drawing/2014/main" id="{D830ABFF-6163-BC83-A9A1-421CEBF8E1B5}"/>
              </a:ext>
            </a:extLst>
          </p:cNvPr>
          <p:cNvSpPr/>
          <p:nvPr/>
        </p:nvSpPr>
        <p:spPr>
          <a:xfrm>
            <a:off x="7508761" y="5354113"/>
            <a:ext cx="1193109" cy="2407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…...</a:t>
            </a:r>
            <a:endParaRPr lang="en-NL" dirty="0"/>
          </a:p>
        </p:txBody>
      </p:sp>
      <p:sp>
        <p:nvSpPr>
          <p:cNvPr id="56" name="Pijl: gebogen 55">
            <a:extLst>
              <a:ext uri="{FF2B5EF4-FFF2-40B4-BE49-F238E27FC236}">
                <a16:creationId xmlns:a16="http://schemas.microsoft.com/office/drawing/2014/main" id="{148FEC2F-66E6-7C20-245E-C83AE0C637AD}"/>
              </a:ext>
            </a:extLst>
          </p:cNvPr>
          <p:cNvSpPr/>
          <p:nvPr/>
        </p:nvSpPr>
        <p:spPr>
          <a:xfrm rot="16200000">
            <a:off x="4634374" y="4449390"/>
            <a:ext cx="571097" cy="3067250"/>
          </a:xfrm>
          <a:prstGeom prst="ben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sp>
        <p:nvSpPr>
          <p:cNvPr id="55" name="Pijl: U-vormig 54">
            <a:extLst>
              <a:ext uri="{FF2B5EF4-FFF2-40B4-BE49-F238E27FC236}">
                <a16:creationId xmlns:a16="http://schemas.microsoft.com/office/drawing/2014/main" id="{859AAD70-998F-62A3-19A7-CB779AC7305B}"/>
              </a:ext>
            </a:extLst>
          </p:cNvPr>
          <p:cNvSpPr/>
          <p:nvPr/>
        </p:nvSpPr>
        <p:spPr>
          <a:xfrm flipH="1" flipV="1">
            <a:off x="5948622" y="5697466"/>
            <a:ext cx="4650104" cy="57109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9787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>
              <a:solidFill>
                <a:schemeClr val="tx1"/>
              </a:solidFill>
            </a:endParaRPr>
          </a:p>
        </p:txBody>
      </p:sp>
      <p:pic>
        <p:nvPicPr>
          <p:cNvPr id="59" name="Afbeelding 58">
            <a:extLst>
              <a:ext uri="{FF2B5EF4-FFF2-40B4-BE49-F238E27FC236}">
                <a16:creationId xmlns:a16="http://schemas.microsoft.com/office/drawing/2014/main" id="{955A9F39-1AD6-85A7-41F1-3FAEC0AB99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96" y="417863"/>
            <a:ext cx="1008319" cy="953737"/>
          </a:xfrm>
          <a:prstGeom prst="rect">
            <a:avLst/>
          </a:prstGeom>
        </p:spPr>
      </p:pic>
      <p:grpSp>
        <p:nvGrpSpPr>
          <p:cNvPr id="60" name="Groep 59">
            <a:extLst>
              <a:ext uri="{FF2B5EF4-FFF2-40B4-BE49-F238E27FC236}">
                <a16:creationId xmlns:a16="http://schemas.microsoft.com/office/drawing/2014/main" id="{00A5C18F-562D-31F1-3BE8-826514A235FD}"/>
              </a:ext>
            </a:extLst>
          </p:cNvPr>
          <p:cNvGrpSpPr/>
          <p:nvPr/>
        </p:nvGrpSpPr>
        <p:grpSpPr>
          <a:xfrm>
            <a:off x="1535214" y="417863"/>
            <a:ext cx="1008319" cy="953737"/>
            <a:chOff x="717422" y="1574019"/>
            <a:chExt cx="3499104" cy="3333752"/>
          </a:xfrm>
        </p:grpSpPr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03C0085C-E653-4236-0940-4A4BF4BBAE0F}"/>
                </a:ext>
              </a:extLst>
            </p:cNvPr>
            <p:cNvSpPr/>
            <p:nvPr/>
          </p:nvSpPr>
          <p:spPr>
            <a:xfrm>
              <a:off x="717422" y="1574019"/>
              <a:ext cx="2940178" cy="333375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/>
                <a:t>Van Stadsvisie naar </a:t>
              </a:r>
            </a:p>
            <a:p>
              <a:pPr algn="ctr"/>
              <a:r>
                <a:rPr lang="nl-NL" sz="1050" dirty="0"/>
                <a:t>Thema’s</a:t>
              </a:r>
              <a:endParaRPr lang="en-NL" sz="1050" dirty="0"/>
            </a:p>
          </p:txBody>
        </p:sp>
        <p:sp>
          <p:nvSpPr>
            <p:cNvPr id="62" name="Gelijkbenige driehoek 61">
              <a:extLst>
                <a:ext uri="{FF2B5EF4-FFF2-40B4-BE49-F238E27FC236}">
                  <a16:creationId xmlns:a16="http://schemas.microsoft.com/office/drawing/2014/main" id="{EB75757A-F032-FFA0-CFE7-EF1DBB9FBB82}"/>
                </a:ext>
              </a:extLst>
            </p:cNvPr>
            <p:cNvSpPr/>
            <p:nvPr/>
          </p:nvSpPr>
          <p:spPr>
            <a:xfrm rot="5400000">
              <a:off x="2270188" y="2961434"/>
              <a:ext cx="3333749" cy="558926"/>
            </a:xfrm>
            <a:prstGeom prst="triangl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sp>
        <p:nvSpPr>
          <p:cNvPr id="63" name="Rechthoek: afgeronde hoeken 62">
            <a:extLst>
              <a:ext uri="{FF2B5EF4-FFF2-40B4-BE49-F238E27FC236}">
                <a16:creationId xmlns:a16="http://schemas.microsoft.com/office/drawing/2014/main" id="{99614A5A-13CF-1AE4-9D21-64ADF49F9218}"/>
              </a:ext>
            </a:extLst>
          </p:cNvPr>
          <p:cNvSpPr/>
          <p:nvPr/>
        </p:nvSpPr>
        <p:spPr>
          <a:xfrm>
            <a:off x="9725891" y="2846267"/>
            <a:ext cx="1558636" cy="274862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Werkgroep</a:t>
            </a:r>
          </a:p>
          <a:p>
            <a:pPr algn="ctr"/>
            <a:r>
              <a:rPr lang="nl-NL" dirty="0"/>
              <a:t>plannen</a:t>
            </a:r>
            <a:endParaRPr lang="en-NL" dirty="0"/>
          </a:p>
        </p:txBody>
      </p:sp>
      <p:sp>
        <p:nvSpPr>
          <p:cNvPr id="64" name="Tekstvak 63">
            <a:extLst>
              <a:ext uri="{FF2B5EF4-FFF2-40B4-BE49-F238E27FC236}">
                <a16:creationId xmlns:a16="http://schemas.microsoft.com/office/drawing/2014/main" id="{204F637F-8876-2F4F-FF40-D3AA18885796}"/>
              </a:ext>
            </a:extLst>
          </p:cNvPr>
          <p:cNvSpPr txBox="1"/>
          <p:nvPr/>
        </p:nvSpPr>
        <p:spPr>
          <a:xfrm>
            <a:off x="5621840" y="5220586"/>
            <a:ext cx="9947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Aanvulling en/of toevoegingen op de thema’s</a:t>
            </a:r>
            <a:endParaRPr lang="en-NL" sz="900" dirty="0"/>
          </a:p>
        </p:txBody>
      </p:sp>
      <p:sp>
        <p:nvSpPr>
          <p:cNvPr id="65" name="Tekstvak 64">
            <a:extLst>
              <a:ext uri="{FF2B5EF4-FFF2-40B4-BE49-F238E27FC236}">
                <a16:creationId xmlns:a16="http://schemas.microsoft.com/office/drawing/2014/main" id="{8409B3C1-0788-1D46-4C5D-08229970093A}"/>
              </a:ext>
            </a:extLst>
          </p:cNvPr>
          <p:cNvSpPr txBox="1"/>
          <p:nvPr/>
        </p:nvSpPr>
        <p:spPr>
          <a:xfrm>
            <a:off x="3128803" y="5258884"/>
            <a:ext cx="99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Aanvulling op hoofdthema</a:t>
            </a:r>
            <a:endParaRPr lang="en-NL" sz="900" dirty="0"/>
          </a:p>
        </p:txBody>
      </p:sp>
      <p:sp>
        <p:nvSpPr>
          <p:cNvPr id="66" name="Tekstvak 65">
            <a:extLst>
              <a:ext uri="{FF2B5EF4-FFF2-40B4-BE49-F238E27FC236}">
                <a16:creationId xmlns:a16="http://schemas.microsoft.com/office/drawing/2014/main" id="{882A130C-C819-1D4E-BE33-8F40C7325E67}"/>
              </a:ext>
            </a:extLst>
          </p:cNvPr>
          <p:cNvSpPr txBox="1"/>
          <p:nvPr/>
        </p:nvSpPr>
        <p:spPr>
          <a:xfrm>
            <a:off x="635766" y="5258884"/>
            <a:ext cx="99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/>
              <a:t>Moet binnen de ambitie passen</a:t>
            </a:r>
            <a:endParaRPr lang="en-NL" sz="900" dirty="0"/>
          </a:p>
        </p:txBody>
      </p:sp>
      <p:grpSp>
        <p:nvGrpSpPr>
          <p:cNvPr id="67" name="Groep 66">
            <a:extLst>
              <a:ext uri="{FF2B5EF4-FFF2-40B4-BE49-F238E27FC236}">
                <a16:creationId xmlns:a16="http://schemas.microsoft.com/office/drawing/2014/main" id="{73D57B60-C8A1-E88D-8D09-F7172FEFFF46}"/>
              </a:ext>
            </a:extLst>
          </p:cNvPr>
          <p:cNvGrpSpPr/>
          <p:nvPr/>
        </p:nvGrpSpPr>
        <p:grpSpPr>
          <a:xfrm>
            <a:off x="2815413" y="417863"/>
            <a:ext cx="1008319" cy="953737"/>
            <a:chOff x="717422" y="1574019"/>
            <a:chExt cx="3499104" cy="3333752"/>
          </a:xfrm>
        </p:grpSpPr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D7BBDAA4-D506-7E59-AEF6-81302D5A8AD3}"/>
                </a:ext>
              </a:extLst>
            </p:cNvPr>
            <p:cNvSpPr/>
            <p:nvPr/>
          </p:nvSpPr>
          <p:spPr>
            <a:xfrm>
              <a:off x="717422" y="1574019"/>
              <a:ext cx="2940178" cy="3333750"/>
            </a:xfrm>
            <a:prstGeom prst="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/>
                <a:t>Van Stadsvisie naar </a:t>
              </a:r>
            </a:p>
            <a:p>
              <a:pPr algn="ctr"/>
              <a:r>
                <a:rPr lang="nl-NL" sz="1050" dirty="0"/>
                <a:t>Project teams</a:t>
              </a:r>
              <a:endParaRPr lang="en-NL" sz="1050" dirty="0"/>
            </a:p>
          </p:txBody>
        </p:sp>
        <p:sp>
          <p:nvSpPr>
            <p:cNvPr id="69" name="Gelijkbenige driehoek 68">
              <a:extLst>
                <a:ext uri="{FF2B5EF4-FFF2-40B4-BE49-F238E27FC236}">
                  <a16:creationId xmlns:a16="http://schemas.microsoft.com/office/drawing/2014/main" id="{3356CAFA-6B31-092B-FDD0-4AED26812C5B}"/>
                </a:ext>
              </a:extLst>
            </p:cNvPr>
            <p:cNvSpPr/>
            <p:nvPr/>
          </p:nvSpPr>
          <p:spPr>
            <a:xfrm rot="5400000">
              <a:off x="2270188" y="2961434"/>
              <a:ext cx="3333749" cy="558926"/>
            </a:xfrm>
            <a:prstGeom prst="triangl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  <p:grpSp>
        <p:nvGrpSpPr>
          <p:cNvPr id="70" name="Groep 69">
            <a:extLst>
              <a:ext uri="{FF2B5EF4-FFF2-40B4-BE49-F238E27FC236}">
                <a16:creationId xmlns:a16="http://schemas.microsoft.com/office/drawing/2014/main" id="{7F91230F-15AD-6643-7BF2-F1AC018DDEBA}"/>
              </a:ext>
            </a:extLst>
          </p:cNvPr>
          <p:cNvGrpSpPr/>
          <p:nvPr/>
        </p:nvGrpSpPr>
        <p:grpSpPr>
          <a:xfrm>
            <a:off x="4095612" y="417862"/>
            <a:ext cx="1008319" cy="953737"/>
            <a:chOff x="717422" y="1574019"/>
            <a:chExt cx="3499104" cy="3333752"/>
          </a:xfrm>
        </p:grpSpPr>
        <p:sp>
          <p:nvSpPr>
            <p:cNvPr id="71" name="Rechthoek 70">
              <a:extLst>
                <a:ext uri="{FF2B5EF4-FFF2-40B4-BE49-F238E27FC236}">
                  <a16:creationId xmlns:a16="http://schemas.microsoft.com/office/drawing/2014/main" id="{E203A2D9-73FB-01B3-2588-FA9D4914EDFD}"/>
                </a:ext>
              </a:extLst>
            </p:cNvPr>
            <p:cNvSpPr/>
            <p:nvPr/>
          </p:nvSpPr>
          <p:spPr>
            <a:xfrm>
              <a:off x="717422" y="1574019"/>
              <a:ext cx="2940178" cy="333375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l-NL" sz="1050" dirty="0"/>
                <a:t>Van Stadsvisie naar </a:t>
              </a:r>
            </a:p>
            <a:p>
              <a:pPr algn="ctr"/>
              <a:r>
                <a:rPr lang="nl-NL" sz="1050" dirty="0"/>
                <a:t>plannen</a:t>
              </a:r>
              <a:endParaRPr lang="en-NL" sz="1050" dirty="0"/>
            </a:p>
          </p:txBody>
        </p:sp>
        <p:sp>
          <p:nvSpPr>
            <p:cNvPr id="72" name="Gelijkbenige driehoek 71">
              <a:extLst>
                <a:ext uri="{FF2B5EF4-FFF2-40B4-BE49-F238E27FC236}">
                  <a16:creationId xmlns:a16="http://schemas.microsoft.com/office/drawing/2014/main" id="{DBD48E7A-CE4C-E01F-3502-01FD10118F6E}"/>
                </a:ext>
              </a:extLst>
            </p:cNvPr>
            <p:cNvSpPr/>
            <p:nvPr/>
          </p:nvSpPr>
          <p:spPr>
            <a:xfrm rot="5400000">
              <a:off x="2270188" y="2961434"/>
              <a:ext cx="3333749" cy="558926"/>
            </a:xfrm>
            <a:prstGeom prst="triangl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/>
            </a:p>
          </p:txBody>
        </p:sp>
      </p:grpSp>
    </p:spTree>
    <p:extLst>
      <p:ext uri="{BB962C8B-B14F-4D97-AF65-F5344CB8AC3E}">
        <p14:creationId xmlns:p14="http://schemas.microsoft.com/office/powerpoint/2010/main" val="129291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46BEAAD2-7822-039F-CFCA-151F42CC9201}"/>
              </a:ext>
            </a:extLst>
          </p:cNvPr>
          <p:cNvSpPr/>
          <p:nvPr/>
        </p:nvSpPr>
        <p:spPr>
          <a:xfrm>
            <a:off x="3244457" y="500993"/>
            <a:ext cx="3077570" cy="7574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Commissie</a:t>
            </a:r>
          </a:p>
          <a:p>
            <a:pPr algn="ctr"/>
            <a:r>
              <a:rPr lang="nl-NL" dirty="0"/>
              <a:t>Uitvoering stadsvisie</a:t>
            </a:r>
          </a:p>
          <a:p>
            <a:pPr algn="ctr"/>
            <a:r>
              <a:rPr lang="nl-NL" dirty="0"/>
              <a:t>(Gemeente en PBB)</a:t>
            </a:r>
            <a:endParaRPr lang="en-NL" dirty="0"/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EB2532E9-5ECA-677F-D063-788D229778DB}"/>
              </a:ext>
            </a:extLst>
          </p:cNvPr>
          <p:cNvSpPr/>
          <p:nvPr/>
        </p:nvSpPr>
        <p:spPr>
          <a:xfrm>
            <a:off x="3885901" y="17207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Vesting Blokzijl</a:t>
            </a:r>
          </a:p>
          <a:p>
            <a:pPr algn="ctr"/>
            <a:r>
              <a:rPr lang="nl-NL" sz="1400" dirty="0"/>
              <a:t> (infra en verkeer)</a:t>
            </a:r>
            <a:endParaRPr lang="en-NL" sz="1400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8C6315E5-DDAB-C232-0A44-63729EBA334E}"/>
              </a:ext>
            </a:extLst>
          </p:cNvPr>
          <p:cNvSpPr/>
          <p:nvPr/>
        </p:nvSpPr>
        <p:spPr>
          <a:xfrm>
            <a:off x="3885901" y="21779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Herstel stadswallen</a:t>
            </a:r>
            <a:endParaRPr lang="en-NL" sz="1400" dirty="0"/>
          </a:p>
        </p:txBody>
      </p:sp>
      <p:sp>
        <p:nvSpPr>
          <p:cNvPr id="7" name="Rechthoek: afgeronde hoeken 6">
            <a:extLst>
              <a:ext uri="{FF2B5EF4-FFF2-40B4-BE49-F238E27FC236}">
                <a16:creationId xmlns:a16="http://schemas.microsoft.com/office/drawing/2014/main" id="{F94E163D-9738-80BA-B7F0-A9B90596A954}"/>
              </a:ext>
            </a:extLst>
          </p:cNvPr>
          <p:cNvSpPr/>
          <p:nvPr/>
        </p:nvSpPr>
        <p:spPr>
          <a:xfrm>
            <a:off x="3885901" y="26351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Fiets en Wandel</a:t>
            </a:r>
            <a:endParaRPr lang="en-NL" sz="1400" dirty="0"/>
          </a:p>
        </p:txBody>
      </p:sp>
      <p:sp>
        <p:nvSpPr>
          <p:cNvPr id="8" name="Rechthoek: afgeronde hoeken 7">
            <a:extLst>
              <a:ext uri="{FF2B5EF4-FFF2-40B4-BE49-F238E27FC236}">
                <a16:creationId xmlns:a16="http://schemas.microsoft.com/office/drawing/2014/main" id="{906D94CD-F93E-9DC2-20AD-4324C4D0E486}"/>
              </a:ext>
            </a:extLst>
          </p:cNvPr>
          <p:cNvSpPr/>
          <p:nvPr/>
        </p:nvSpPr>
        <p:spPr>
          <a:xfrm>
            <a:off x="3885901" y="30923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Vaarroutes</a:t>
            </a:r>
            <a:endParaRPr lang="en-NL" sz="1400" dirty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C051F1D0-E21C-F6C1-2698-B06E82127C13}"/>
              </a:ext>
            </a:extLst>
          </p:cNvPr>
          <p:cNvSpPr/>
          <p:nvPr/>
        </p:nvSpPr>
        <p:spPr>
          <a:xfrm>
            <a:off x="3885901" y="35495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/>
              <a:t>Randweg</a:t>
            </a:r>
            <a:endParaRPr lang="en-NL" sz="1400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066B7148-F336-07F3-741B-C717BE5A7E85}"/>
              </a:ext>
            </a:extLst>
          </p:cNvPr>
          <p:cNvSpPr/>
          <p:nvPr/>
        </p:nvSpPr>
        <p:spPr>
          <a:xfrm>
            <a:off x="3885901" y="40067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Wonen (nieuwbouw en bebouwde </a:t>
            </a:r>
            <a:r>
              <a:rPr lang="nl-NL" sz="1400"/>
              <a:t>omgeving)</a:t>
            </a:r>
            <a:endParaRPr lang="en-NL" sz="1400" dirty="0"/>
          </a:p>
        </p:txBody>
      </p: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18B1B52D-94A1-E81B-6685-3641A1ED026B}"/>
              </a:ext>
            </a:extLst>
          </p:cNvPr>
          <p:cNvSpPr/>
          <p:nvPr/>
        </p:nvSpPr>
        <p:spPr>
          <a:xfrm>
            <a:off x="3885901" y="4463983"/>
            <a:ext cx="2436126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Energie (zonnepark en </a:t>
            </a:r>
            <a:r>
              <a:rPr lang="nl-NL" sz="1400"/>
              <a:t>verduurzaming)</a:t>
            </a:r>
            <a:endParaRPr lang="en-NL" sz="1400" dirty="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B60A28AA-DA7D-4D8D-7048-6273A41A2F68}"/>
              </a:ext>
            </a:extLst>
          </p:cNvPr>
          <p:cNvSpPr/>
          <p:nvPr/>
        </p:nvSpPr>
        <p:spPr>
          <a:xfrm>
            <a:off x="3244457" y="1734099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59936C64-2A34-726A-E6A6-431AB2223F22}"/>
              </a:ext>
            </a:extLst>
          </p:cNvPr>
          <p:cNvSpPr/>
          <p:nvPr/>
        </p:nvSpPr>
        <p:spPr>
          <a:xfrm>
            <a:off x="3244457" y="2184641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16" name="Rechthoek: afgeronde hoeken 15">
            <a:extLst>
              <a:ext uri="{FF2B5EF4-FFF2-40B4-BE49-F238E27FC236}">
                <a16:creationId xmlns:a16="http://schemas.microsoft.com/office/drawing/2014/main" id="{8919EBFC-0B01-4610-10D9-B604FC87AC2D}"/>
              </a:ext>
            </a:extLst>
          </p:cNvPr>
          <p:cNvSpPr/>
          <p:nvPr/>
        </p:nvSpPr>
        <p:spPr>
          <a:xfrm>
            <a:off x="3244457" y="2635183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D9FE4B97-B917-D502-AAEA-3F55D3941779}"/>
              </a:ext>
            </a:extLst>
          </p:cNvPr>
          <p:cNvSpPr/>
          <p:nvPr/>
        </p:nvSpPr>
        <p:spPr>
          <a:xfrm>
            <a:off x="3244457" y="3092383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265E0F87-37E2-3BC4-9472-2A81A6CB7DD0}"/>
              </a:ext>
            </a:extLst>
          </p:cNvPr>
          <p:cNvSpPr/>
          <p:nvPr/>
        </p:nvSpPr>
        <p:spPr>
          <a:xfrm>
            <a:off x="3244457" y="4017942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3C0779EA-A391-1EF6-767A-8EA969CF4968}"/>
              </a:ext>
            </a:extLst>
          </p:cNvPr>
          <p:cNvSpPr/>
          <p:nvPr/>
        </p:nvSpPr>
        <p:spPr>
          <a:xfrm>
            <a:off x="3244457" y="3553575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21" name="Rechthoek: afgeronde hoeken 20">
            <a:extLst>
              <a:ext uri="{FF2B5EF4-FFF2-40B4-BE49-F238E27FC236}">
                <a16:creationId xmlns:a16="http://schemas.microsoft.com/office/drawing/2014/main" id="{1F42FB66-FA99-A94D-D9F1-B3B57608D69D}"/>
              </a:ext>
            </a:extLst>
          </p:cNvPr>
          <p:cNvSpPr/>
          <p:nvPr/>
        </p:nvSpPr>
        <p:spPr>
          <a:xfrm>
            <a:off x="3244457" y="4477299"/>
            <a:ext cx="641444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VZ</a:t>
            </a:r>
            <a:endParaRPr lang="en-NL" dirty="0"/>
          </a:p>
        </p:txBody>
      </p:sp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1B2D04C3-56CE-9B10-1DDE-18152AA9662A}"/>
              </a:ext>
            </a:extLst>
          </p:cNvPr>
          <p:cNvSpPr/>
          <p:nvPr/>
        </p:nvSpPr>
        <p:spPr>
          <a:xfrm>
            <a:off x="10089405" y="6237922"/>
            <a:ext cx="221990" cy="13207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400" dirty="0"/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C32E5343-4068-A062-E39B-C5A45A0CC438}"/>
              </a:ext>
            </a:extLst>
          </p:cNvPr>
          <p:cNvSpPr txBox="1"/>
          <p:nvPr/>
        </p:nvSpPr>
        <p:spPr>
          <a:xfrm>
            <a:off x="10311395" y="6164152"/>
            <a:ext cx="15135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Voorstel werkgroepen</a:t>
            </a:r>
            <a:endParaRPr lang="en-NL" sz="1100" dirty="0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8E42106C-62C7-7BAC-84BE-FA07B2526D94}"/>
              </a:ext>
            </a:extLst>
          </p:cNvPr>
          <p:cNvSpPr/>
          <p:nvPr/>
        </p:nvSpPr>
        <p:spPr>
          <a:xfrm>
            <a:off x="10089405" y="6042309"/>
            <a:ext cx="221991" cy="13207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C7DAE061-D5D9-373E-4659-48E711DE1544}"/>
              </a:ext>
            </a:extLst>
          </p:cNvPr>
          <p:cNvSpPr txBox="1"/>
          <p:nvPr/>
        </p:nvSpPr>
        <p:spPr>
          <a:xfrm>
            <a:off x="10311395" y="5985754"/>
            <a:ext cx="15953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100" dirty="0"/>
              <a:t>Voorzitter werkgroepen</a:t>
            </a:r>
            <a:endParaRPr lang="en-NL" sz="1100" dirty="0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96164B84-C349-56CA-8366-02C690D5754E}"/>
              </a:ext>
            </a:extLst>
          </p:cNvPr>
          <p:cNvSpPr/>
          <p:nvPr/>
        </p:nvSpPr>
        <p:spPr>
          <a:xfrm>
            <a:off x="3244457" y="4951909"/>
            <a:ext cx="3077570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3x gemeente </a:t>
            </a:r>
            <a:r>
              <a:rPr lang="nl-NL" sz="1400" dirty="0" err="1"/>
              <a:t>amb</a:t>
            </a:r>
            <a:r>
              <a:rPr lang="nl-NL" sz="1400" dirty="0"/>
              <a:t>.</a:t>
            </a:r>
            <a:endParaRPr lang="en-NL" sz="1400" dirty="0"/>
          </a:p>
        </p:txBody>
      </p:sp>
      <p:sp>
        <p:nvSpPr>
          <p:cNvPr id="32" name="Rechthoek: afgeronde hoeken 31">
            <a:extLst>
              <a:ext uri="{FF2B5EF4-FFF2-40B4-BE49-F238E27FC236}">
                <a16:creationId xmlns:a16="http://schemas.microsoft.com/office/drawing/2014/main" id="{42D75D8F-B667-5EB9-2390-31D7E77A84C2}"/>
              </a:ext>
            </a:extLst>
          </p:cNvPr>
          <p:cNvSpPr/>
          <p:nvPr/>
        </p:nvSpPr>
        <p:spPr>
          <a:xfrm>
            <a:off x="3259185" y="1260100"/>
            <a:ext cx="1486317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voorzitter</a:t>
            </a:r>
            <a:endParaRPr lang="en-NL" dirty="0"/>
          </a:p>
        </p:txBody>
      </p:sp>
      <p:sp>
        <p:nvSpPr>
          <p:cNvPr id="33" name="Rechthoek: afgeronde hoeken 32">
            <a:extLst>
              <a:ext uri="{FF2B5EF4-FFF2-40B4-BE49-F238E27FC236}">
                <a16:creationId xmlns:a16="http://schemas.microsoft.com/office/drawing/2014/main" id="{F06420C5-838C-71A4-8F24-F7DF42545620}"/>
              </a:ext>
            </a:extLst>
          </p:cNvPr>
          <p:cNvSpPr/>
          <p:nvPr/>
        </p:nvSpPr>
        <p:spPr>
          <a:xfrm>
            <a:off x="4817630" y="1260100"/>
            <a:ext cx="1486318" cy="396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/>
              <a:t>secretaris</a:t>
            </a:r>
            <a:endParaRPr lang="en-NL" dirty="0"/>
          </a:p>
        </p:txBody>
      </p:sp>
      <p:sp>
        <p:nvSpPr>
          <p:cNvPr id="34" name="Rechthoek: afgeronde hoeken 33">
            <a:extLst>
              <a:ext uri="{FF2B5EF4-FFF2-40B4-BE49-F238E27FC236}">
                <a16:creationId xmlns:a16="http://schemas.microsoft.com/office/drawing/2014/main" id="{3EA0B413-0C97-8B0A-5BBD-C99EBC95EE79}"/>
              </a:ext>
            </a:extLst>
          </p:cNvPr>
          <p:cNvSpPr/>
          <p:nvPr/>
        </p:nvSpPr>
        <p:spPr>
          <a:xfrm>
            <a:off x="3145782" y="338272"/>
            <a:ext cx="3282286" cy="5554206"/>
          </a:xfrm>
          <a:prstGeom prst="roundRect">
            <a:avLst>
              <a:gd name="adj" fmla="val 7153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Rechthoek: afgeronde hoeken 4">
            <a:extLst>
              <a:ext uri="{FF2B5EF4-FFF2-40B4-BE49-F238E27FC236}">
                <a16:creationId xmlns:a16="http://schemas.microsoft.com/office/drawing/2014/main" id="{453D9401-C198-C96C-2282-872410BB1598}"/>
              </a:ext>
            </a:extLst>
          </p:cNvPr>
          <p:cNvSpPr/>
          <p:nvPr/>
        </p:nvSpPr>
        <p:spPr>
          <a:xfrm>
            <a:off x="3244457" y="5453151"/>
            <a:ext cx="3077570" cy="423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400" dirty="0"/>
              <a:t>1x lid vanuit ontwikkeling visie.</a:t>
            </a:r>
            <a:endParaRPr lang="en-NL" sz="1400" dirty="0"/>
          </a:p>
        </p:txBody>
      </p:sp>
      <p:sp>
        <p:nvSpPr>
          <p:cNvPr id="31" name="Rechthoek: afgeronde hoeken 30">
            <a:extLst>
              <a:ext uri="{FF2B5EF4-FFF2-40B4-BE49-F238E27FC236}">
                <a16:creationId xmlns:a16="http://schemas.microsoft.com/office/drawing/2014/main" id="{8BDC2817-1594-48D5-8DFA-D6BDDD4CB290}"/>
              </a:ext>
            </a:extLst>
          </p:cNvPr>
          <p:cNvSpPr/>
          <p:nvPr/>
        </p:nvSpPr>
        <p:spPr>
          <a:xfrm>
            <a:off x="3145782" y="391538"/>
            <a:ext cx="3282286" cy="5554206"/>
          </a:xfrm>
          <a:prstGeom prst="roundRect">
            <a:avLst>
              <a:gd name="adj" fmla="val 7153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7277298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BB6F2D-E78A-6FE5-1A36-75C74FD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Plannen &amp; activiteiten voor 2026 (1)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214E3D1-6639-F466-7FDE-6564E43949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295144"/>
            <a:ext cx="6464808" cy="4379976"/>
          </a:xfrm>
        </p:spPr>
        <p:txBody>
          <a:bodyPr rtlCol="0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Commissie</a:t>
            </a:r>
            <a:r>
              <a:rPr lang="en-US" dirty="0"/>
              <a:t> </a:t>
            </a:r>
            <a:r>
              <a:rPr lang="en-US" dirty="0" err="1"/>
              <a:t>Stadsvisie</a:t>
            </a:r>
            <a:r>
              <a:rPr lang="en-US" dirty="0"/>
              <a:t> met </a:t>
            </a:r>
            <a:r>
              <a:rPr lang="en-US" dirty="0" err="1"/>
              <a:t>gemeente</a:t>
            </a:r>
            <a:r>
              <a:rPr lang="en-US" dirty="0"/>
              <a:t> </a:t>
            </a:r>
            <a:r>
              <a:rPr lang="en-US" dirty="0" err="1"/>
              <a:t>inrichten</a:t>
            </a:r>
            <a:endParaRPr lang="en-US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Inrichten</a:t>
            </a:r>
            <a:r>
              <a:rPr lang="en-US" dirty="0"/>
              <a:t> WG-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de </a:t>
            </a:r>
            <a:r>
              <a:rPr lang="en-US" dirty="0" err="1"/>
              <a:t>Stadsvisie</a:t>
            </a:r>
            <a:r>
              <a:rPr lang="en-US" dirty="0"/>
              <a:t> (</a:t>
            </a:r>
            <a:r>
              <a:rPr lang="en-US" dirty="0" err="1"/>
              <a:t>nieuw</a:t>
            </a:r>
            <a:r>
              <a:rPr lang="en-US" dirty="0"/>
              <a:t>: Vesting </a:t>
            </a:r>
            <a:r>
              <a:rPr lang="en-US" dirty="0" err="1"/>
              <a:t>Blokzijl</a:t>
            </a:r>
            <a:r>
              <a:rPr lang="en-US" dirty="0"/>
              <a:t>, </a:t>
            </a:r>
            <a:r>
              <a:rPr lang="en-US" dirty="0" err="1"/>
              <a:t>herstel</a:t>
            </a:r>
            <a:r>
              <a:rPr lang="en-US" dirty="0"/>
              <a:t> </a:t>
            </a:r>
            <a:r>
              <a:rPr lang="en-US" dirty="0" err="1"/>
              <a:t>stadswallen</a:t>
            </a:r>
            <a:r>
              <a:rPr lang="en-US" dirty="0"/>
              <a:t>, </a:t>
            </a:r>
            <a:r>
              <a:rPr lang="en-US" dirty="0" err="1"/>
              <a:t>vaarroutes</a:t>
            </a:r>
            <a:r>
              <a:rPr lang="en-US" dirty="0"/>
              <a:t>) 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Randweg</a:t>
            </a:r>
            <a:r>
              <a:rPr lang="en-US" dirty="0"/>
              <a:t> </a:t>
            </a:r>
            <a:r>
              <a:rPr lang="en-US" dirty="0" err="1"/>
              <a:t>begeleiding</a:t>
            </a:r>
            <a:endParaRPr lang="en-US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Toekomst</a:t>
            </a:r>
            <a:r>
              <a:rPr lang="en-US" dirty="0"/>
              <a:t> </a:t>
            </a:r>
            <a:r>
              <a:rPr lang="en-US" dirty="0" err="1"/>
              <a:t>Zaaier</a:t>
            </a:r>
            <a:endParaRPr lang="en-US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Vervolg</a:t>
            </a:r>
            <a:r>
              <a:rPr lang="en-US" dirty="0"/>
              <a:t> </a:t>
            </a:r>
            <a:r>
              <a:rPr lang="en-US" dirty="0" err="1"/>
              <a:t>Zonnepark</a:t>
            </a:r>
            <a:endParaRPr lang="en-US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Vervolg</a:t>
            </a:r>
            <a:r>
              <a:rPr lang="en-US" dirty="0"/>
              <a:t> </a:t>
            </a:r>
            <a:r>
              <a:rPr lang="en-US" dirty="0" err="1"/>
              <a:t>fasen</a:t>
            </a:r>
            <a:r>
              <a:rPr lang="en-US" dirty="0"/>
              <a:t> </a:t>
            </a:r>
            <a:r>
              <a:rPr lang="en-US" dirty="0" err="1"/>
              <a:t>Noordermaten</a:t>
            </a:r>
            <a:r>
              <a:rPr lang="en-US" dirty="0"/>
              <a:t> IV</a:t>
            </a:r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Scholen</a:t>
            </a:r>
            <a:r>
              <a:rPr lang="en-US" dirty="0"/>
              <a:t> </a:t>
            </a:r>
            <a:r>
              <a:rPr lang="en-US" dirty="0" err="1"/>
              <a:t>verplaatsing</a:t>
            </a:r>
            <a:endParaRPr lang="en-US" dirty="0"/>
          </a:p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Vrijkomende</a:t>
            </a:r>
            <a:r>
              <a:rPr lang="en-US" dirty="0"/>
              <a:t> </a:t>
            </a:r>
            <a:r>
              <a:rPr lang="en-US" dirty="0" err="1"/>
              <a:t>schoollocaties</a:t>
            </a: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886EE38-2957-C862-1C4F-9B0157829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1816" y="2295144"/>
            <a:ext cx="3749040" cy="3840480"/>
          </a:xfrm>
        </p:spPr>
        <p:txBody>
          <a:bodyPr rtlCol="0">
            <a:normAutofit/>
          </a:bodyPr>
          <a:lstStyle/>
          <a:p>
            <a:pPr rtl="0"/>
            <a:endParaRPr lang="nl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268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8DED76B9-5273-4139-ACC9-B6E36ADE2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264" y="776940"/>
            <a:ext cx="3648456" cy="5358384"/>
          </a:xfrm>
        </p:spPr>
        <p:txBody>
          <a:bodyPr rtlCol="0">
            <a:noAutofit/>
          </a:bodyPr>
          <a:lstStyle/>
          <a:p>
            <a:pPr rtl="0"/>
            <a:r>
              <a:rPr lang="nl" dirty="0"/>
              <a:t>Agenda</a:t>
            </a:r>
          </a:p>
        </p:txBody>
      </p:sp>
      <p:sp>
        <p:nvSpPr>
          <p:cNvPr id="18" name="Tijdelijke aanduiding voor tekst 17">
            <a:extLst>
              <a:ext uri="{FF2B5EF4-FFF2-40B4-BE49-F238E27FC236}">
                <a16:creationId xmlns:a16="http://schemas.microsoft.com/office/drawing/2014/main" id="{87F2C169-25EA-4609-BC8A-BCA7C433EE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4064" y="359230"/>
            <a:ext cx="5872407" cy="5778604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nl" b="1" dirty="0"/>
              <a:t>Opening</a:t>
            </a:r>
          </a:p>
          <a:p>
            <a:pPr rtl="0"/>
            <a:r>
              <a:rPr lang="nl" dirty="0"/>
              <a:t>Vaststellen van de notulen ALV 2025</a:t>
            </a:r>
          </a:p>
          <a:p>
            <a:pPr rtl="0"/>
            <a:r>
              <a:rPr lang="nl" dirty="0"/>
              <a:t>Terugblik 2025</a:t>
            </a:r>
          </a:p>
          <a:p>
            <a:pPr rtl="0"/>
            <a:r>
              <a:rPr lang="nl" dirty="0"/>
              <a:t>Financieel verslag </a:t>
            </a:r>
          </a:p>
          <a:p>
            <a:pPr rtl="0"/>
            <a:r>
              <a:rPr lang="nl" dirty="0"/>
              <a:t>Bestuursverkiezing</a:t>
            </a:r>
          </a:p>
          <a:p>
            <a:pPr rtl="0"/>
            <a:r>
              <a:rPr lang="nl" dirty="0"/>
              <a:t>Werkverdeling en werkgroepen binnen Plaatselijk Belang</a:t>
            </a:r>
          </a:p>
          <a:p>
            <a:pPr rtl="0"/>
            <a:r>
              <a:rPr lang="nl" dirty="0"/>
              <a:t>Stand van zaken randweg</a:t>
            </a:r>
          </a:p>
          <a:p>
            <a:pPr rtl="0"/>
            <a:r>
              <a:rPr lang="nl" b="1" dirty="0"/>
              <a:t>Pauze</a:t>
            </a:r>
          </a:p>
          <a:p>
            <a:pPr rtl="0"/>
            <a:r>
              <a:rPr lang="nl" dirty="0"/>
              <a:t>Uitwerking Stadsvisie</a:t>
            </a:r>
          </a:p>
          <a:p>
            <a:r>
              <a:rPr lang="nl" dirty="0"/>
              <a:t>Plannen voor 2026 </a:t>
            </a:r>
          </a:p>
          <a:p>
            <a:pPr rtl="0"/>
            <a:r>
              <a:rPr lang="nl" dirty="0"/>
              <a:t>Presentatie Programma Gewoon besparen Gemeente Steenwijkerland</a:t>
            </a:r>
          </a:p>
          <a:p>
            <a:pPr rtl="0"/>
            <a:r>
              <a:rPr lang="nl" dirty="0"/>
              <a:t>Rondvraag</a:t>
            </a:r>
          </a:p>
          <a:p>
            <a:pPr rtl="0"/>
            <a:r>
              <a:rPr lang="nl" b="1" dirty="0"/>
              <a:t>Sluiting</a:t>
            </a:r>
          </a:p>
        </p:txBody>
      </p:sp>
    </p:spTree>
    <p:extLst>
      <p:ext uri="{BB962C8B-B14F-4D97-AF65-F5344CB8AC3E}">
        <p14:creationId xmlns:p14="http://schemas.microsoft.com/office/powerpoint/2010/main" val="1092919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BB6F2D-E78A-6FE5-1A36-75C74FD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Plannen &amp; activiteiten voor 2026 (2)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5214E3D1-6639-F466-7FDE-6564E43949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9288" y="2295144"/>
            <a:ext cx="5811897" cy="4379976"/>
          </a:xfrm>
        </p:spPr>
        <p:txBody>
          <a:bodyPr rtlCol="0">
            <a:normAutofit/>
          </a:bodyPr>
          <a:lstStyle/>
          <a:p>
            <a:pPr rtl="0">
              <a:buFont typeface="Wingdings" panose="05000000000000000000" pitchFamily="2" charset="2"/>
              <a:buChar char="Ø"/>
            </a:pPr>
            <a:r>
              <a:rPr lang="en-US" dirty="0" err="1"/>
              <a:t>Vervolg</a:t>
            </a:r>
            <a:r>
              <a:rPr lang="en-US" dirty="0"/>
              <a:t> </a:t>
            </a:r>
            <a:r>
              <a:rPr lang="en-US" dirty="0" err="1"/>
              <a:t>fasen</a:t>
            </a:r>
            <a:r>
              <a:rPr lang="en-US" dirty="0"/>
              <a:t> </a:t>
            </a:r>
            <a:r>
              <a:rPr lang="en-US" dirty="0" err="1"/>
              <a:t>Noordermaten</a:t>
            </a:r>
            <a:r>
              <a:rPr lang="en-US" dirty="0"/>
              <a:t> IV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Is </a:t>
            </a:r>
            <a:r>
              <a:rPr lang="en-US" dirty="0" err="1"/>
              <a:t>bouwrijp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fase</a:t>
            </a:r>
            <a:r>
              <a:rPr lang="en-US" dirty="0"/>
              <a:t> 2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Stikstof</a:t>
            </a:r>
            <a:r>
              <a:rPr lang="en-US" dirty="0"/>
              <a:t> </a:t>
            </a:r>
            <a:r>
              <a:rPr lang="en-US" dirty="0" err="1"/>
              <a:t>vergunning</a:t>
            </a:r>
            <a:r>
              <a:rPr lang="en-US" dirty="0"/>
              <a:t> </a:t>
            </a:r>
            <a:r>
              <a:rPr lang="en-US" dirty="0" err="1"/>
              <a:t>Provincie</a:t>
            </a:r>
            <a:r>
              <a:rPr lang="en-US" dirty="0"/>
              <a:t> - on hold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Net </a:t>
            </a:r>
            <a:r>
              <a:rPr lang="en-US" dirty="0" err="1"/>
              <a:t>congestie</a:t>
            </a:r>
            <a:r>
              <a:rPr lang="en-US" dirty="0"/>
              <a:t> </a:t>
            </a:r>
            <a:r>
              <a:rPr lang="en-US" dirty="0" err="1"/>
              <a:t>probleem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aanslutingen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/>
              <a:t>Houten</a:t>
            </a:r>
            <a:r>
              <a:rPr lang="en-US" dirty="0"/>
              <a:t> </a:t>
            </a:r>
            <a:r>
              <a:rPr lang="en-US" dirty="0" err="1"/>
              <a:t>fiets</a:t>
            </a:r>
            <a:r>
              <a:rPr lang="en-US" dirty="0"/>
              <a:t>/</a:t>
            </a:r>
            <a:r>
              <a:rPr lang="en-US" dirty="0" err="1"/>
              <a:t>voetgangersbrug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houten</a:t>
            </a:r>
            <a:r>
              <a:rPr lang="en-US" dirty="0"/>
              <a:t> </a:t>
            </a:r>
            <a:r>
              <a:rPr lang="en-US" dirty="0" err="1"/>
              <a:t>voetgangersbrug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alvast</a:t>
            </a:r>
            <a:r>
              <a:rPr lang="en-US" dirty="0"/>
              <a:t> </a:t>
            </a:r>
            <a:r>
              <a:rPr lang="en-US" dirty="0" err="1"/>
              <a:t>aangelegd</a:t>
            </a:r>
            <a:r>
              <a:rPr lang="en-US" dirty="0"/>
              <a:t> (</a:t>
            </a:r>
            <a:r>
              <a:rPr lang="en-US" dirty="0" err="1"/>
              <a:t>vanaf</a:t>
            </a:r>
            <a:r>
              <a:rPr lang="en-US" dirty="0"/>
              <a:t> 2e </a:t>
            </a:r>
            <a:r>
              <a:rPr lang="en-US" dirty="0" err="1"/>
              <a:t>helft</a:t>
            </a:r>
            <a:r>
              <a:rPr lang="en-US" dirty="0"/>
              <a:t> </a:t>
            </a:r>
            <a:r>
              <a:rPr lang="en-US" dirty="0" err="1"/>
              <a:t>mei</a:t>
            </a:r>
            <a:r>
              <a:rPr lang="en-US" dirty="0"/>
              <a:t>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Zo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nieuw</a:t>
            </a:r>
            <a:r>
              <a:rPr lang="en-US" dirty="0"/>
              <a:t> </a:t>
            </a:r>
            <a:r>
              <a:rPr lang="en-US" dirty="0" err="1"/>
              <a:t>wandelpad</a:t>
            </a:r>
            <a:r>
              <a:rPr lang="en-US" dirty="0"/>
              <a:t> </a:t>
            </a:r>
            <a:r>
              <a:rPr lang="en-US" dirty="0" err="1"/>
              <a:t>vanaf</a:t>
            </a:r>
            <a:r>
              <a:rPr lang="en-US" dirty="0"/>
              <a:t> de </a:t>
            </a:r>
            <a:r>
              <a:rPr lang="en-US" dirty="0" err="1"/>
              <a:t>dijk</a:t>
            </a:r>
            <a:r>
              <a:rPr lang="en-US" dirty="0"/>
              <a:t> </a:t>
            </a:r>
            <a:r>
              <a:rPr lang="en-US" dirty="0" err="1"/>
              <a:t>buitenom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de </a:t>
            </a:r>
            <a:r>
              <a:rPr lang="en-US" dirty="0" err="1"/>
              <a:t>voetgangersbrug</a:t>
            </a:r>
            <a:r>
              <a:rPr lang="en-US" dirty="0"/>
              <a:t> (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bouwvak</a:t>
            </a:r>
            <a:r>
              <a:rPr lang="en-US" dirty="0"/>
              <a:t>)</a:t>
            </a:r>
          </a:p>
          <a:p>
            <a:pPr marL="0" indent="0" rtl="0">
              <a:buNone/>
            </a:pPr>
            <a:endParaRPr lang="en-US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886EE38-2957-C862-1C4F-9B0157829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1816" y="2295144"/>
            <a:ext cx="3749040" cy="3840480"/>
          </a:xfrm>
        </p:spPr>
        <p:txBody>
          <a:bodyPr rtlCol="0">
            <a:normAutofit/>
          </a:bodyPr>
          <a:lstStyle/>
          <a:p>
            <a:pPr rtl="0"/>
            <a:endParaRPr lang="nl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662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BB6F2D-E78A-6FE5-1A36-75C74FD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 fontScale="90000"/>
          </a:bodyPr>
          <a:lstStyle/>
          <a:p>
            <a:pPr rtl="0"/>
            <a:r>
              <a:rPr lang="en-US" dirty="0"/>
              <a:t>Houten </a:t>
            </a:r>
            <a:r>
              <a:rPr lang="en-US" dirty="0" err="1"/>
              <a:t>fiets</a:t>
            </a:r>
            <a:r>
              <a:rPr lang="en-US" dirty="0"/>
              <a:t>/</a:t>
            </a:r>
            <a:r>
              <a:rPr lang="en-US" dirty="0" err="1"/>
              <a:t>voetgangersbrug</a:t>
            </a:r>
            <a:r>
              <a:rPr lang="en-US" dirty="0"/>
              <a:t> </a:t>
            </a:r>
            <a:r>
              <a:rPr lang="en-US" dirty="0" err="1"/>
              <a:t>Noordermaten</a:t>
            </a:r>
            <a:endParaRPr lang="nl" dirty="0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886EE38-2957-C862-1C4F-9B0157829E2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71816" y="2295144"/>
            <a:ext cx="3749040" cy="3840480"/>
          </a:xfrm>
        </p:spPr>
        <p:txBody>
          <a:bodyPr rtlCol="0">
            <a:normAutofit/>
          </a:bodyPr>
          <a:lstStyle/>
          <a:p>
            <a:pPr rtl="0"/>
            <a:endParaRPr lang="nl" dirty="0"/>
          </a:p>
          <a:p>
            <a:pPr rtl="0"/>
            <a:endParaRPr lang="en-US" dirty="0"/>
          </a:p>
        </p:txBody>
      </p:sp>
      <p:pic>
        <p:nvPicPr>
          <p:cNvPr id="13" name="Afbeelding 12" descr="Afbeelding met kaart, tekst, Plan, diagram&#10;&#10;Door AI gegenereerde inhoud is mogelijk onjuist.">
            <a:extLst>
              <a:ext uri="{FF2B5EF4-FFF2-40B4-BE49-F238E27FC236}">
                <a16:creationId xmlns:a16="http://schemas.microsoft.com/office/drawing/2014/main" id="{D2013423-797A-82F8-320B-D300E4973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218" y="2111307"/>
            <a:ext cx="5058510" cy="3280127"/>
          </a:xfrm>
          <a:prstGeom prst="rect">
            <a:avLst/>
          </a:prstGeom>
        </p:spPr>
      </p:pic>
      <p:pic>
        <p:nvPicPr>
          <p:cNvPr id="15" name="Afbeelding 14" descr="Afbeelding met kaart, Plan, tekst, diagram&#10;&#10;Door AI gegenereerde inhoud is mogelijk onjuist.">
            <a:extLst>
              <a:ext uri="{FF2B5EF4-FFF2-40B4-BE49-F238E27FC236}">
                <a16:creationId xmlns:a16="http://schemas.microsoft.com/office/drawing/2014/main" id="{157E7DB2-5F84-D78B-125C-7E9DC1EF0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607" y="2111307"/>
            <a:ext cx="4064209" cy="3283119"/>
          </a:xfrm>
          <a:prstGeom prst="rect">
            <a:avLst/>
          </a:prstGeom>
        </p:spPr>
      </p:pic>
      <p:pic>
        <p:nvPicPr>
          <p:cNvPr id="17" name="Afbeelding 16" descr="Afbeelding met metaal&#10;&#10;Door AI gegenereerde inhoud is mogelijk onjuist.">
            <a:extLst>
              <a:ext uri="{FF2B5EF4-FFF2-40B4-BE49-F238E27FC236}">
                <a16:creationId xmlns:a16="http://schemas.microsoft.com/office/drawing/2014/main" id="{A5390C76-29C5-2624-F865-896F50E5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11307"/>
            <a:ext cx="3528204" cy="328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4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 fontScale="90000"/>
          </a:bodyPr>
          <a:lstStyle/>
          <a:p>
            <a:pPr rtl="0"/>
            <a:r>
              <a:rPr lang="nl" dirty="0"/>
              <a:t>Presentatie Programma Gewoon besparen Gemeente Steenwijkerland</a:t>
            </a:r>
          </a:p>
        </p:txBody>
      </p:sp>
    </p:spTree>
    <p:extLst>
      <p:ext uri="{BB962C8B-B14F-4D97-AF65-F5344CB8AC3E}">
        <p14:creationId xmlns:p14="http://schemas.microsoft.com/office/powerpoint/2010/main" val="2098197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CEDB60-0E6A-C912-682F-BCCCFA33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813048"/>
            <a:ext cx="10780776" cy="2651760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RONDVRAAG</a:t>
            </a:r>
          </a:p>
        </p:txBody>
      </p:sp>
      <p:sp>
        <p:nvSpPr>
          <p:cNvPr id="33" name="Subtitel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4286" y="1051560"/>
            <a:ext cx="3860074" cy="1554480"/>
          </a:xfrm>
        </p:spPr>
        <p:txBody>
          <a:bodyPr rtlCol="0">
            <a:normAutofit fontScale="92500"/>
          </a:bodyPr>
          <a:lstStyle/>
          <a:p>
            <a:pPr rtl="0"/>
            <a:r>
              <a:rPr lang="nl" b="1" dirty="0">
                <a:solidFill>
                  <a:schemeClr val="tx1"/>
                </a:solidFill>
              </a:rPr>
              <a:t>Plaatselijk Belang Blokzijl</a:t>
            </a:r>
          </a:p>
          <a:p>
            <a:pPr rtl="0"/>
            <a:r>
              <a:rPr lang="nl" dirty="0">
                <a:solidFill>
                  <a:schemeClr val="tx1"/>
                </a:solidFill>
              </a:rPr>
              <a:t>plaatselijkbelang@blokzijl.nl</a:t>
            </a:r>
          </a:p>
          <a:p>
            <a:pPr rtl="0"/>
            <a:r>
              <a:rPr lang="nl" dirty="0">
                <a:solidFill>
                  <a:schemeClr val="tx1"/>
                </a:solidFill>
              </a:rPr>
              <a:t>www.blokzijl.nl</a:t>
            </a:r>
          </a:p>
        </p:txBody>
      </p:sp>
      <p:pic>
        <p:nvPicPr>
          <p:cNvPr id="6" name="Tijdelijke aanduiding voor afbeelding 5" descr="Afbeelding met buitenshuis, gebouw, vlag, hemel&#10;&#10;Door AI gegenereerde inhoud is mogelijk onjuist.">
            <a:extLst>
              <a:ext uri="{FF2B5EF4-FFF2-40B4-BE49-F238E27FC236}">
                <a16:creationId xmlns:a16="http://schemas.microsoft.com/office/drawing/2014/main" id="{94967BD4-8836-B434-F2C6-6AF4CAFE18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65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7611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E6CEDB60-0E6A-C912-682F-BCCCFA335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3813048"/>
            <a:ext cx="10780776" cy="2651760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SLUITING</a:t>
            </a:r>
          </a:p>
        </p:txBody>
      </p:sp>
      <p:sp>
        <p:nvSpPr>
          <p:cNvPr id="33" name="Subtitel 32">
            <a:extLst>
              <a:ext uri="{FF2B5EF4-FFF2-40B4-BE49-F238E27FC236}">
                <a16:creationId xmlns:a16="http://schemas.microsoft.com/office/drawing/2014/main" id="{0EEAA874-288B-4330-9FA4-F1144ACD46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4286" y="1051560"/>
            <a:ext cx="3860074" cy="1554480"/>
          </a:xfrm>
        </p:spPr>
        <p:txBody>
          <a:bodyPr rtlCol="0">
            <a:normAutofit fontScale="92500"/>
          </a:bodyPr>
          <a:lstStyle/>
          <a:p>
            <a:pPr rtl="0"/>
            <a:r>
              <a:rPr lang="nl" b="1" dirty="0">
                <a:solidFill>
                  <a:schemeClr val="tx1"/>
                </a:solidFill>
              </a:rPr>
              <a:t>Plaatselijk Belang Blokzijl</a:t>
            </a:r>
          </a:p>
          <a:p>
            <a:pPr rtl="0"/>
            <a:r>
              <a:rPr lang="nl" dirty="0">
                <a:solidFill>
                  <a:schemeClr val="tx1"/>
                </a:solidFill>
              </a:rPr>
              <a:t>plaatselijkbelang@blokzijl.nl</a:t>
            </a:r>
          </a:p>
          <a:p>
            <a:pPr rtl="0"/>
            <a:r>
              <a:rPr lang="nl" dirty="0">
                <a:solidFill>
                  <a:schemeClr val="tx1"/>
                </a:solidFill>
              </a:rPr>
              <a:t>www.blokzijl.nl</a:t>
            </a:r>
          </a:p>
        </p:txBody>
      </p:sp>
      <p:pic>
        <p:nvPicPr>
          <p:cNvPr id="11" name="Tijdelijke aanduiding voor afbeelding 10" descr="Afbeelding met raam, buitenshuis, gebouw, façade&#10;&#10;Door AI gegenereerde inhoud is mogelijk onjuist.">
            <a:extLst>
              <a:ext uri="{FF2B5EF4-FFF2-40B4-BE49-F238E27FC236}">
                <a16:creationId xmlns:a16="http://schemas.microsoft.com/office/drawing/2014/main" id="{3DF1ACAA-63FD-61D7-B24B-A43D0DF6A85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8" b="16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00407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 descr="Afbeelding met buitenshuis, hemel, boom, wolk&#10;&#10;Door AI gegenereerde inhoud is mogelijk onjuist.">
            <a:extLst>
              <a:ext uri="{FF2B5EF4-FFF2-40B4-BE49-F238E27FC236}">
                <a16:creationId xmlns:a16="http://schemas.microsoft.com/office/drawing/2014/main" id="{158B3BCB-2082-35D0-C27A-E28379AB50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9" b="7809"/>
          <a:stretch>
            <a:fillRect/>
          </a:stretch>
        </p:blipFill>
        <p:spPr>
          <a:xfrm>
            <a:off x="0" y="-2"/>
            <a:ext cx="121920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7636" y="-2"/>
            <a:ext cx="11014364" cy="4100947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OPENING</a:t>
            </a:r>
          </a:p>
        </p:txBody>
      </p:sp>
    </p:spTree>
    <p:extLst>
      <p:ext uri="{BB962C8B-B14F-4D97-AF65-F5344CB8AC3E}">
        <p14:creationId xmlns:p14="http://schemas.microsoft.com/office/powerpoint/2010/main" val="3840210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21C5EA2A-10BF-4B5E-ACC8-8A766A094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23560" y="685800"/>
            <a:ext cx="5943600" cy="4379976"/>
          </a:xfrm>
        </p:spPr>
        <p:txBody>
          <a:bodyPr rtlCol="0" anchor="t">
            <a:normAutofit/>
          </a:bodyPr>
          <a:lstStyle/>
          <a:p>
            <a:pPr rtl="0"/>
            <a:r>
              <a:rPr lang="nl" dirty="0"/>
              <a:t>Vaststellen van de notulen </a:t>
            </a:r>
            <a:br>
              <a:rPr lang="nl" dirty="0"/>
            </a:br>
            <a:r>
              <a:rPr lang="nl" dirty="0"/>
              <a:t>ALV 2025</a:t>
            </a:r>
          </a:p>
        </p:txBody>
      </p:sp>
      <p:pic>
        <p:nvPicPr>
          <p:cNvPr id="5" name="Tijdelijke aanduiding voor afbeelding 4" descr="Afbeelding met buitenshuis, hemel, wolk, gebouw&#10;&#10;Door AI gegenereerde inhoud is mogelijk onjuist.">
            <a:extLst>
              <a:ext uri="{FF2B5EF4-FFF2-40B4-BE49-F238E27FC236}">
                <a16:creationId xmlns:a16="http://schemas.microsoft.com/office/drawing/2014/main" id="{356A54DC-758D-CD7F-DC9F-62D3C483CF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4" b="52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12291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3625C164-6C60-2A68-7287-EA4B97737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85800"/>
            <a:ext cx="3867912" cy="5504688"/>
          </a:xfrm>
        </p:spPr>
        <p:txBody>
          <a:bodyPr rtlCol="0"/>
          <a:lstStyle/>
          <a:p>
            <a:pPr rtl="0"/>
            <a:r>
              <a:rPr lang="nl" dirty="0"/>
              <a:t>Terugblik 2025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23F4C87C-25C4-A6EA-C211-A643523079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724144" y="2496312"/>
            <a:ext cx="5705856" cy="3822192"/>
          </a:xfrm>
        </p:spPr>
        <p:txBody>
          <a:bodyPr rtlCol="0">
            <a:noAutofit/>
          </a:bodyPr>
          <a:lstStyle/>
          <a:p>
            <a:pPr rtl="0"/>
            <a:r>
              <a:rPr lang="nl" sz="1800" dirty="0"/>
              <a:t>Voorbereiding Randweg in volle gang</a:t>
            </a:r>
          </a:p>
          <a:p>
            <a:pPr rtl="0"/>
            <a:r>
              <a:rPr lang="nl" sz="1800" dirty="0"/>
              <a:t>Nieuwbouw fase 1 Noordermaten</a:t>
            </a:r>
          </a:p>
          <a:p>
            <a:pPr rtl="0"/>
            <a:r>
              <a:rPr lang="nl" sz="1800" dirty="0"/>
              <a:t>Woningen Nieuwe Buurt door WW opgeleverd</a:t>
            </a:r>
          </a:p>
          <a:p>
            <a:pPr rtl="0"/>
            <a:r>
              <a:rPr lang="nl" sz="1800" dirty="0"/>
              <a:t>Stadsvisie tot stand gebracht</a:t>
            </a:r>
          </a:p>
          <a:p>
            <a:pPr rtl="0"/>
            <a:r>
              <a:rPr lang="nl" sz="1800" dirty="0"/>
              <a:t>Zonnepark stapje verder</a:t>
            </a:r>
          </a:p>
          <a:p>
            <a:pPr rtl="0"/>
            <a:r>
              <a:rPr lang="nl" sz="1800" dirty="0"/>
              <a:t>Co-vergister ontwikkelingen</a:t>
            </a:r>
          </a:p>
          <a:p>
            <a:pPr rtl="0"/>
            <a:r>
              <a:rPr lang="nl" sz="1800" dirty="0"/>
              <a:t>Andere opzet 4/5 herdenkingsbijeenkomst </a:t>
            </a:r>
          </a:p>
          <a:p>
            <a:pPr rtl="0"/>
            <a:endParaRPr lang="en-US" sz="1800" dirty="0"/>
          </a:p>
        </p:txBody>
      </p:sp>
      <p:pic>
        <p:nvPicPr>
          <p:cNvPr id="5" name="Tijdelijke aanduiding voor afbeelding 4" descr="Afbeelding met buitenshuis, hemel, boot, wolk&#10;&#10;Door AI gegenereerde inhoud is mogelijk onjuist.">
            <a:extLst>
              <a:ext uri="{FF2B5EF4-FFF2-40B4-BE49-F238E27FC236}">
                <a16:creationId xmlns:a16="http://schemas.microsoft.com/office/drawing/2014/main" id="{4B8B1F81-E9F1-67C9-F3C9-F08D036036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05" b="293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6111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 descr="Afbeelding met buitenshuis, hemel, boot, schip&#10;&#10;Door AI gegenereerde inhoud is mogelijk onjuist.">
            <a:extLst>
              <a:ext uri="{FF2B5EF4-FFF2-40B4-BE49-F238E27FC236}">
                <a16:creationId xmlns:a16="http://schemas.microsoft.com/office/drawing/2014/main" id="{0A01E475-CF97-6A8C-A6DC-AAB56B8F7C3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9" b="5789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AC7AC30-1251-40E1-9808-1FB902C4C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018520" cy="1585720"/>
          </a:xfrm>
          <a:noFill/>
        </p:spPr>
        <p:txBody>
          <a:bodyPr rtlCol="0">
            <a:normAutofit/>
          </a:bodyPr>
          <a:lstStyle/>
          <a:p>
            <a:pPr rtl="0"/>
            <a:r>
              <a:rPr lang="nl-NL" dirty="0"/>
              <a:t>Financieel verslag</a:t>
            </a:r>
            <a:endParaRPr lang="nl" dirty="0"/>
          </a:p>
        </p:txBody>
      </p:sp>
    </p:spTree>
    <p:extLst>
      <p:ext uri="{BB962C8B-B14F-4D97-AF65-F5344CB8AC3E}">
        <p14:creationId xmlns:p14="http://schemas.microsoft.com/office/powerpoint/2010/main" val="3838234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Financieel verslag 2025</a:t>
            </a:r>
          </a:p>
        </p:txBody>
      </p:sp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D1970A7C-DA4D-FB19-92BB-79CB8C6736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805182"/>
              </p:ext>
            </p:extLst>
          </p:nvPr>
        </p:nvGraphicFramePr>
        <p:xfrm>
          <a:off x="649045" y="2234536"/>
          <a:ext cx="6795707" cy="4197360"/>
        </p:xfrm>
        <a:graphic>
          <a:graphicData uri="http://schemas.openxmlformats.org/drawingml/2006/table">
            <a:tbl>
              <a:tblPr/>
              <a:tblGrid>
                <a:gridCol w="1225729">
                  <a:extLst>
                    <a:ext uri="{9D8B030D-6E8A-4147-A177-3AD203B41FA5}">
                      <a16:colId xmlns:a16="http://schemas.microsoft.com/office/drawing/2014/main" val="374644532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873119326"/>
                    </a:ext>
                  </a:extLst>
                </a:gridCol>
                <a:gridCol w="775461">
                  <a:extLst>
                    <a:ext uri="{9D8B030D-6E8A-4147-A177-3AD203B41FA5}">
                      <a16:colId xmlns:a16="http://schemas.microsoft.com/office/drawing/2014/main" val="3768466522"/>
                    </a:ext>
                  </a:extLst>
                </a:gridCol>
                <a:gridCol w="600357">
                  <a:extLst>
                    <a:ext uri="{9D8B030D-6E8A-4147-A177-3AD203B41FA5}">
                      <a16:colId xmlns:a16="http://schemas.microsoft.com/office/drawing/2014/main" val="2597105203"/>
                    </a:ext>
                  </a:extLst>
                </a:gridCol>
                <a:gridCol w="2151279">
                  <a:extLst>
                    <a:ext uri="{9D8B030D-6E8A-4147-A177-3AD203B41FA5}">
                      <a16:colId xmlns:a16="http://schemas.microsoft.com/office/drawing/2014/main" val="3938296179"/>
                    </a:ext>
                  </a:extLst>
                </a:gridCol>
                <a:gridCol w="667063">
                  <a:extLst>
                    <a:ext uri="{9D8B030D-6E8A-4147-A177-3AD203B41FA5}">
                      <a16:colId xmlns:a16="http://schemas.microsoft.com/office/drawing/2014/main" val="2656854111"/>
                    </a:ext>
                  </a:extLst>
                </a:gridCol>
                <a:gridCol w="775461">
                  <a:extLst>
                    <a:ext uri="{9D8B030D-6E8A-4147-A177-3AD203B41FA5}">
                      <a16:colId xmlns:a16="http://schemas.microsoft.com/office/drawing/2014/main" val="2400889885"/>
                    </a:ext>
                  </a:extLst>
                </a:gridCol>
              </a:tblGrid>
              <a:tr h="17489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Jaarrekening 2025 Plaatselijk Belang</a:t>
                      </a:r>
                    </a:p>
                  </a:txBody>
                  <a:tcPr marL="8328" marR="8328" marT="832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9771378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2269843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Inkomsten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Uitgaven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13478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5358395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Banksaldo 1-1-25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5.664,98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Bankkosten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259,95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5449325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Bijdrage gemeente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1.884,15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Vlaggen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200,00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169805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Jaarlijkse contributie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1.368,00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Schutterij vergunning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div. kosten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267,55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3824861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Vlaggen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200,00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Attenties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259,78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03884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Sponsoring comm.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600,00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Vergaderkosten PBB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450,00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6220581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 vergadering 2024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315,00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14883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Boete gebruik foto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328,38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1194436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Kosten herdenking 4 en 5 mei 276,40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276,40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6584642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Kosten drukkerij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144,64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587553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Onderhoud website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655,22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4655505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Nieuwjaarsreceptie 2025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432,00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588159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Banksaldo 31-12-2025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6.128,21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0054992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740173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203091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1075659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3500108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8187913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677528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3794018"/>
                  </a:ext>
                </a:extLst>
              </a:tr>
              <a:tr h="174890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9.717,13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9.717,13 </a:t>
                      </a:r>
                    </a:p>
                  </a:txBody>
                  <a:tcPr marL="8328" marR="8328" marT="83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4775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92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9F2FEA60-F900-4C56-9486-48EA30926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5" y="363854"/>
            <a:ext cx="10780955" cy="1243717"/>
          </a:xfrm>
        </p:spPr>
        <p:txBody>
          <a:bodyPr rtlCol="0">
            <a:normAutofit/>
          </a:bodyPr>
          <a:lstStyle/>
          <a:p>
            <a:pPr rtl="0"/>
            <a:r>
              <a:rPr lang="nl" dirty="0"/>
              <a:t>Begroting 2026</a:t>
            </a:r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4EA17877-6624-445E-E525-12EE5D918F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396110"/>
              </p:ext>
            </p:extLst>
          </p:nvPr>
        </p:nvGraphicFramePr>
        <p:xfrm>
          <a:off x="649045" y="2296800"/>
          <a:ext cx="8021030" cy="4197346"/>
        </p:xfrm>
        <a:graphic>
          <a:graphicData uri="http://schemas.openxmlformats.org/drawingml/2006/table">
            <a:tbl>
              <a:tblPr/>
              <a:tblGrid>
                <a:gridCol w="1650915">
                  <a:extLst>
                    <a:ext uri="{9D8B030D-6E8A-4147-A177-3AD203B41FA5}">
                      <a16:colId xmlns:a16="http://schemas.microsoft.com/office/drawing/2014/main" val="1973480426"/>
                    </a:ext>
                  </a:extLst>
                </a:gridCol>
                <a:gridCol w="700632">
                  <a:extLst>
                    <a:ext uri="{9D8B030D-6E8A-4147-A177-3AD203B41FA5}">
                      <a16:colId xmlns:a16="http://schemas.microsoft.com/office/drawing/2014/main" val="2557159459"/>
                    </a:ext>
                  </a:extLst>
                </a:gridCol>
                <a:gridCol w="1103294">
                  <a:extLst>
                    <a:ext uri="{9D8B030D-6E8A-4147-A177-3AD203B41FA5}">
                      <a16:colId xmlns:a16="http://schemas.microsoft.com/office/drawing/2014/main" val="3036438532"/>
                    </a:ext>
                  </a:extLst>
                </a:gridCol>
                <a:gridCol w="700632">
                  <a:extLst>
                    <a:ext uri="{9D8B030D-6E8A-4147-A177-3AD203B41FA5}">
                      <a16:colId xmlns:a16="http://schemas.microsoft.com/office/drawing/2014/main" val="1593807181"/>
                    </a:ext>
                  </a:extLst>
                </a:gridCol>
                <a:gridCol w="2013311">
                  <a:extLst>
                    <a:ext uri="{9D8B030D-6E8A-4147-A177-3AD203B41FA5}">
                      <a16:colId xmlns:a16="http://schemas.microsoft.com/office/drawing/2014/main" val="529772044"/>
                    </a:ext>
                  </a:extLst>
                </a:gridCol>
                <a:gridCol w="700632">
                  <a:extLst>
                    <a:ext uri="{9D8B030D-6E8A-4147-A177-3AD203B41FA5}">
                      <a16:colId xmlns:a16="http://schemas.microsoft.com/office/drawing/2014/main" val="377689754"/>
                    </a:ext>
                  </a:extLst>
                </a:gridCol>
                <a:gridCol w="1151614">
                  <a:extLst>
                    <a:ext uri="{9D8B030D-6E8A-4147-A177-3AD203B41FA5}">
                      <a16:colId xmlns:a16="http://schemas.microsoft.com/office/drawing/2014/main" val="3260575935"/>
                    </a:ext>
                  </a:extLst>
                </a:gridCol>
              </a:tblGrid>
              <a:tr h="16911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Begroting 2026 Plaatselijk Belang Blokzijl</a:t>
                      </a:r>
                    </a:p>
                  </a:txBody>
                  <a:tcPr marL="8053" marR="8053" marT="8053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4796376"/>
                  </a:ext>
                </a:extLst>
              </a:tr>
              <a:tr h="161065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506839"/>
                  </a:ext>
                </a:extLst>
              </a:tr>
              <a:tr h="169118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Inkomsten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Uitgaven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52524"/>
                  </a:ext>
                </a:extLst>
              </a:tr>
              <a:tr h="161065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4007104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Banksaldo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6.128,21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Bankkosten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300,00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599621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Bijdrage gemeente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1.400,00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Vlaggen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200,00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6021957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Jaarlijkse contributie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1.370,00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Schutterij vergunning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200,00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4663406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Vlaggen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200,00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Attenties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250,00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0087564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Koppengeld Gemeente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1.000,00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Vergaderkosten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2.000,00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6952787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Sponsorgelden Communicatie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525,00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ALV vergadering 2026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600,00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7642363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Onvoorziene uitgaven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750,00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431922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Nj. Receptie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   600,00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5844388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Onderhoud website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1.000,00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896928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Kosten drukkerij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1.000,00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5079932"/>
                  </a:ext>
                </a:extLst>
              </a:tr>
              <a:tr h="291527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Banksaldo 31-12-2026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           3.723,21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7594275"/>
                  </a:ext>
                </a:extLst>
              </a:tr>
              <a:tr h="161065"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nl-NL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8777248"/>
                  </a:ext>
                </a:extLst>
              </a:tr>
              <a:tr h="169118"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10.623,21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Totaal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€              10.623,21 </a:t>
                      </a:r>
                    </a:p>
                  </a:txBody>
                  <a:tcPr marL="8053" marR="8053" marT="805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9480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237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CC1377-725D-70DC-9855-C49E6D078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6680" y="667512"/>
            <a:ext cx="3867912" cy="5522976"/>
          </a:xfrm>
        </p:spPr>
        <p:txBody>
          <a:bodyPr rtlCol="0" anchor="ctr">
            <a:normAutofit/>
          </a:bodyPr>
          <a:lstStyle/>
          <a:p>
            <a:pPr rtl="0"/>
            <a:r>
              <a:rPr lang="nl" dirty="0"/>
              <a:t>Bestuurs</a:t>
            </a:r>
            <a:br>
              <a:rPr lang="nl" dirty="0"/>
            </a:br>
            <a:r>
              <a:rPr lang="nl" dirty="0"/>
              <a:t>verkiezing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8DF3FFD-8279-A9DE-3C88-41A3F28800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2209582"/>
            <a:ext cx="6400799" cy="2166475"/>
          </a:xfrm>
        </p:spPr>
        <p:txBody>
          <a:bodyPr rtlCol="0">
            <a:normAutofit fontScale="70000" lnSpcReduction="20000"/>
          </a:bodyPr>
          <a:lstStyle/>
          <a:p>
            <a:pPr marL="0" indent="0" rtl="0">
              <a:buNone/>
            </a:pPr>
            <a:r>
              <a:rPr lang="nl" sz="4600" dirty="0"/>
              <a:t>Voordracht voor te benoemen nieuwe bestuursleden:</a:t>
            </a:r>
          </a:p>
          <a:p>
            <a:pPr rtl="0"/>
            <a:r>
              <a:rPr lang="nl" sz="4600" dirty="0"/>
              <a:t>Dick van Eerde</a:t>
            </a:r>
          </a:p>
          <a:p>
            <a:pPr rtl="0"/>
            <a:r>
              <a:rPr lang="nl" sz="4600" dirty="0"/>
              <a:t>Kevin Drieënhuizen</a:t>
            </a:r>
          </a:p>
          <a:p>
            <a:pPr rtl="0"/>
            <a:endParaRPr lang="en-US" dirty="0"/>
          </a:p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27941"/>
      </p:ext>
    </p:extLst>
  </p:cSld>
  <p:clrMapOvr>
    <a:masterClrMapping/>
  </p:clrMapOvr>
</p:sld>
</file>

<file path=ppt/theme/theme1.xml><?xml version="1.0" encoding="utf-8"?>
<a:theme xmlns:a="http://schemas.openxmlformats.org/drawingml/2006/main" name="ColorBlockVTI">
  <a:themeElements>
    <a:clrScheme name="ColorBlock Color Scheme">
      <a:dk1>
        <a:sysClr val="windowText" lastClr="000000"/>
      </a:dk1>
      <a:lt1>
        <a:sysClr val="window" lastClr="FFFFFF"/>
      </a:lt1>
      <a:dk2>
        <a:srgbClr val="002044"/>
      </a:dk2>
      <a:lt2>
        <a:srgbClr val="F5F0F3"/>
      </a:lt2>
      <a:accent1>
        <a:srgbClr val="4A41C5"/>
      </a:accent1>
      <a:accent2>
        <a:srgbClr val="37997B"/>
      </a:accent2>
      <a:accent3>
        <a:srgbClr val="17B4DF"/>
      </a:accent3>
      <a:accent4>
        <a:srgbClr val="E69500"/>
      </a:accent4>
      <a:accent5>
        <a:srgbClr val="276D77"/>
      </a:accent5>
      <a:accent6>
        <a:srgbClr val="386ECE"/>
      </a:accent6>
      <a:hlink>
        <a:srgbClr val="AF1DAF"/>
      </a:hlink>
      <a:folHlink>
        <a:srgbClr val="FE5C68"/>
      </a:folHlink>
    </a:clrScheme>
    <a:fontScheme name="Custom 12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89117832_Win32" id="{A13F3542-4FCE-47C0-85BD-669ADAAA4C8F}" vid="{9F3A3B2C-108B-4F55-A4B5-FA90E0624F67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Background xmlns="71af3243-3dd4-4a8d-8c0d-dd76da1f02a5">false</Background>
    <Status xmlns="71af3243-3dd4-4a8d-8c0d-dd76da1f02a5">Not started</Status>
    <TaxCatchAll xmlns="230e9df3-be65-4c73-a93b-d1236ebd677e" xsi:nil="true"/>
    <ImageTagsTaxHTField xmlns="71af3243-3dd4-4a8d-8c0d-dd76da1f02a5">
      <Terms xmlns="http://schemas.microsoft.com/office/infopath/2007/PartnerControls"/>
    </ImageTagsTaxHTField>
    <Image xmlns="71af3243-3dd4-4a8d-8c0d-dd76da1f02a5">
      <Url xsi:nil="true"/>
      <Description xsi:nil="true"/>
    </Image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E4B3662-E706-427A-8C63-55F1C5B1CA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D5551C-388C-42EB-B1BB-B0BF4434BA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26E5B-BE06-44ED-944C-46B3BE1A406A}">
  <ds:schemaRefs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sharepoint/v3"/>
    <ds:schemaRef ds:uri="http://purl.org/dc/dcmitype/"/>
    <ds:schemaRef ds:uri="230e9df3-be65-4c73-a93b-d1236ebd677e"/>
    <ds:schemaRef ds:uri="71af3243-3dd4-4a8d-8c0d-dd76da1f02a5"/>
    <ds:schemaRef ds:uri="http://purl.org/dc/terms/"/>
    <ds:schemaRef ds:uri="http://purl.org/dc/elements/1.1/"/>
    <ds:schemaRef ds:uri="http://schemas.microsoft.com/office/infopath/2007/PartnerControls"/>
    <ds:schemaRef ds:uri="16c05727-aa75-4e4a-9b5f-8a80a1165891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Ontwerp met kleurblokken</Template>
  <TotalTime>7854</TotalTime>
  <Words>875</Words>
  <Application>Microsoft Office PowerPoint</Application>
  <PresentationFormat>Breedbeeld</PresentationFormat>
  <Paragraphs>271</Paragraphs>
  <Slides>24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1" baseType="lpstr">
      <vt:lpstr>Aptos</vt:lpstr>
      <vt:lpstr>Arial</vt:lpstr>
      <vt:lpstr>Avenir Next LT Pro</vt:lpstr>
      <vt:lpstr>Avenir Next LT Pro Light</vt:lpstr>
      <vt:lpstr>Calibri</vt:lpstr>
      <vt:lpstr>Wingdings</vt:lpstr>
      <vt:lpstr>ColorBlockVTI</vt:lpstr>
      <vt:lpstr> ALGEMENE LEDENVERGADERING  PLAATSELIJK BELANG BLOKZIJL</vt:lpstr>
      <vt:lpstr>Agenda</vt:lpstr>
      <vt:lpstr>OPENING</vt:lpstr>
      <vt:lpstr>Vaststellen van de notulen  ALV 2025</vt:lpstr>
      <vt:lpstr>Terugblik 2025</vt:lpstr>
      <vt:lpstr>Financieel verslag</vt:lpstr>
      <vt:lpstr>Financieel verslag 2025</vt:lpstr>
      <vt:lpstr>Begroting 2026</vt:lpstr>
      <vt:lpstr>Bestuurs verkiezing</vt:lpstr>
      <vt:lpstr>Werkverdeling en werkgroepen binnen Plaatselijk Belang</vt:lpstr>
      <vt:lpstr>Stand van zaken randweg</vt:lpstr>
      <vt:lpstr>PAUZE</vt:lpstr>
      <vt:lpstr>Uitwerking Stadsvisie (2030-2050) Stip op de Horizon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Plannen &amp; activiteiten voor 2026 (1)</vt:lpstr>
      <vt:lpstr>Plannen &amp; activiteiten voor 2026 (2)</vt:lpstr>
      <vt:lpstr>Houten fiets/voetgangersbrug Noordermaten</vt:lpstr>
      <vt:lpstr>Presentatie Programma Gewoon besparen Gemeente Steenwijkerland</vt:lpstr>
      <vt:lpstr>RONDVRAAG</vt:lpstr>
      <vt:lpstr>SLUITING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ALGEMENE LEDENVERGADERING  PLAATSELIJK BELANG BLOKZIJL</dc:title>
  <dc:creator>Daniella Muntinga</dc:creator>
  <cp:lastModifiedBy>Daniella Muntinga</cp:lastModifiedBy>
  <cp:revision>33</cp:revision>
  <cp:lastPrinted>2026-04-22T07:59:29Z</cp:lastPrinted>
  <dcterms:created xsi:type="dcterms:W3CDTF">2026-04-16T19:18:43Z</dcterms:created>
  <dcterms:modified xsi:type="dcterms:W3CDTF">2026-04-24T05:19:16Z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0x01010079F111ED35F8CC479449609E8A0923A6</vt:lpwstr>
  </property>
</Properties>
</file>